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0"/>
  </p:notesMasterIdLst>
  <p:sldIdLst>
    <p:sldId id="257" r:id="rId2"/>
    <p:sldId id="351" r:id="rId3"/>
    <p:sldId id="258" r:id="rId4"/>
    <p:sldId id="259" r:id="rId5"/>
    <p:sldId id="260" r:id="rId6"/>
    <p:sldId id="261" r:id="rId7"/>
    <p:sldId id="262" r:id="rId8"/>
    <p:sldId id="322" r:id="rId9"/>
    <p:sldId id="326" r:id="rId10"/>
    <p:sldId id="263" r:id="rId11"/>
    <p:sldId id="264" r:id="rId12"/>
    <p:sldId id="265" r:id="rId13"/>
    <p:sldId id="266" r:id="rId14"/>
    <p:sldId id="267" r:id="rId15"/>
    <p:sldId id="268" r:id="rId16"/>
    <p:sldId id="271" r:id="rId17"/>
    <p:sldId id="331" r:id="rId18"/>
    <p:sldId id="333" r:id="rId19"/>
    <p:sldId id="397" r:id="rId20"/>
    <p:sldId id="334" r:id="rId21"/>
    <p:sldId id="364" r:id="rId22"/>
    <p:sldId id="279" r:id="rId23"/>
    <p:sldId id="398" r:id="rId24"/>
    <p:sldId id="365" r:id="rId25"/>
    <p:sldId id="366" r:id="rId26"/>
    <p:sldId id="367" r:id="rId27"/>
    <p:sldId id="384" r:id="rId28"/>
    <p:sldId id="369" r:id="rId29"/>
    <p:sldId id="370" r:id="rId30"/>
    <p:sldId id="371" r:id="rId31"/>
    <p:sldId id="291" r:id="rId32"/>
    <p:sldId id="292" r:id="rId33"/>
    <p:sldId id="399" r:id="rId34"/>
    <p:sldId id="340" r:id="rId35"/>
    <p:sldId id="294" r:id="rId36"/>
    <p:sldId id="342" r:id="rId37"/>
    <p:sldId id="341" r:id="rId38"/>
    <p:sldId id="298" r:id="rId39"/>
    <p:sldId id="299" r:id="rId40"/>
    <p:sldId id="352" r:id="rId41"/>
    <p:sldId id="353" r:id="rId42"/>
    <p:sldId id="300" r:id="rId43"/>
    <p:sldId id="301" r:id="rId44"/>
    <p:sldId id="302" r:id="rId45"/>
    <p:sldId id="395" r:id="rId46"/>
    <p:sldId id="396" r:id="rId47"/>
    <p:sldId id="394" r:id="rId48"/>
    <p:sldId id="305" r:id="rId49"/>
    <p:sldId id="392" r:id="rId50"/>
    <p:sldId id="343" r:id="rId51"/>
    <p:sldId id="344" r:id="rId52"/>
    <p:sldId id="309" r:id="rId53"/>
    <p:sldId id="381" r:id="rId54"/>
    <p:sldId id="346" r:id="rId55"/>
    <p:sldId id="348" r:id="rId56"/>
    <p:sldId id="400" r:id="rId57"/>
    <p:sldId id="401" r:id="rId58"/>
    <p:sldId id="402" r:id="rId59"/>
    <p:sldId id="403" r:id="rId60"/>
    <p:sldId id="404" r:id="rId61"/>
    <p:sldId id="382" r:id="rId62"/>
    <p:sldId id="311" r:id="rId63"/>
    <p:sldId id="349" r:id="rId64"/>
    <p:sldId id="375" r:id="rId65"/>
    <p:sldId id="350" r:id="rId66"/>
    <p:sldId id="377" r:id="rId67"/>
    <p:sldId id="378" r:id="rId68"/>
    <p:sldId id="313" r:id="rId69"/>
    <p:sldId id="376" r:id="rId70"/>
    <p:sldId id="315" r:id="rId71"/>
    <p:sldId id="316" r:id="rId72"/>
    <p:sldId id="317" r:id="rId73"/>
    <p:sldId id="318" r:id="rId74"/>
    <p:sldId id="385" r:id="rId75"/>
    <p:sldId id="319" r:id="rId76"/>
    <p:sldId id="321" r:id="rId77"/>
    <p:sldId id="320" r:id="rId78"/>
    <p:sldId id="373" r:id="rId79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ya Georgieva" initials="AG" lastIdx="7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988" autoAdjust="0"/>
  </p:normalViewPr>
  <p:slideViewPr>
    <p:cSldViewPr snapToGrid="0">
      <p:cViewPr varScale="1">
        <p:scale>
          <a:sx n="97" d="100"/>
          <a:sy n="97" d="100"/>
        </p:scale>
        <p:origin x="1320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E85F39-ED68-48A8-B8C4-2AF89D40940A}" type="doc">
      <dgm:prSet loTypeId="urn:microsoft.com/office/officeart/2005/8/layout/radial6" loCatId="cycle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ABA8E56C-764F-4DB3-9A48-023631CC0AC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5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Design</a:t>
          </a:r>
          <a:endParaRPr lang="en-US" sz="25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EE9FB74-1343-4697-91C1-CBB8FFC7D6FD}" type="parTrans" cxnId="{7886842C-F6F5-446B-9AA6-CEF06A09FAD4}">
      <dgm:prSet/>
      <dgm:spPr/>
      <dgm:t>
        <a:bodyPr/>
        <a:lstStyle/>
        <a:p>
          <a:endParaRPr lang="en-US"/>
        </a:p>
      </dgm:t>
    </dgm:pt>
    <dgm:pt modelId="{B570E1A1-43C5-4078-8098-ACA69F1D950C}" type="sibTrans" cxnId="{7886842C-F6F5-446B-9AA6-CEF06A09FAD4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824751DE-1E1A-4334-9695-5DD010822AE3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5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Execute</a:t>
          </a:r>
          <a:endParaRPr lang="en-US" sz="25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C37B726-1DBE-46AC-9983-1CB0435DF54D}" type="parTrans" cxnId="{499D9739-B634-466B-B084-FFC4A34DE2CF}">
      <dgm:prSet/>
      <dgm:spPr/>
      <dgm:t>
        <a:bodyPr/>
        <a:lstStyle/>
        <a:p>
          <a:endParaRPr lang="en-US"/>
        </a:p>
      </dgm:t>
    </dgm:pt>
    <dgm:pt modelId="{2B853B28-547E-4F37-8290-1BE4C39994CC}" type="sibTrans" cxnId="{499D9739-B634-466B-B084-FFC4A34DE2CF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53878225-E56C-4ECF-94E4-32B6C0420F89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5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Learn</a:t>
          </a:r>
          <a:endParaRPr lang="en-US" sz="25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5235D00-A45E-4B03-9E5B-9DE23C771132}" type="sibTrans" cxnId="{9B784D08-F788-4745-B211-D5A5130C1AB3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504EB33E-52DF-4EA6-8EBB-F4A826B77F8D}" type="parTrans" cxnId="{9B784D08-F788-4745-B211-D5A5130C1AB3}">
      <dgm:prSet/>
      <dgm:spPr/>
      <dgm:t>
        <a:bodyPr/>
        <a:lstStyle/>
        <a:p>
          <a:endParaRPr lang="en-US"/>
        </a:p>
      </dgm:t>
    </dgm:pt>
    <dgm:pt modelId="{10666870-3DE5-464D-982A-92BB63E0930A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3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E.T.</a:t>
          </a:r>
          <a:endParaRPr lang="en-US" sz="30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FB3FEE0-95DE-4B7F-A82A-2FD7B6D10B9E}" type="sibTrans" cxnId="{FC6B9C98-2529-4336-95AA-C4703243D492}">
      <dgm:prSet/>
      <dgm:spPr/>
      <dgm:t>
        <a:bodyPr/>
        <a:lstStyle/>
        <a:p>
          <a:endParaRPr lang="en-US"/>
        </a:p>
      </dgm:t>
    </dgm:pt>
    <dgm:pt modelId="{9959B655-270D-43D8-BD16-5C44D3CF30BF}" type="parTrans" cxnId="{FC6B9C98-2529-4336-95AA-C4703243D492}">
      <dgm:prSet/>
      <dgm:spPr/>
      <dgm:t>
        <a:bodyPr/>
        <a:lstStyle/>
        <a:p>
          <a:endParaRPr lang="en-US"/>
        </a:p>
      </dgm:t>
    </dgm:pt>
    <dgm:pt modelId="{635CD135-39BA-4D3A-82C5-DB98AF2A2B15}" type="pres">
      <dgm:prSet presAssocID="{16E85F39-ED68-48A8-B8C4-2AF89D40940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663DFAA-E1A1-4ADC-9BFB-E205B53EF7E0}" type="pres">
      <dgm:prSet presAssocID="{10666870-3DE5-464D-982A-92BB63E0930A}" presName="centerShape" presStyleLbl="node0" presStyleIdx="0" presStyleCnt="1" custScaleX="98325" custScaleY="103040"/>
      <dgm:spPr/>
      <dgm:t>
        <a:bodyPr/>
        <a:lstStyle/>
        <a:p>
          <a:endParaRPr lang="en-US"/>
        </a:p>
      </dgm:t>
    </dgm:pt>
    <dgm:pt modelId="{96AA1EBC-DC1D-47E9-98BB-1409FD2B39C9}" type="pres">
      <dgm:prSet presAssocID="{53878225-E56C-4ECF-94E4-32B6C0420F89}" presName="node" presStyleLbl="node1" presStyleIdx="0" presStyleCnt="3" custScaleX="164185" custScaleY="599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DA0F64-2920-4CF5-9DC7-8BAD97493383}" type="pres">
      <dgm:prSet presAssocID="{53878225-E56C-4ECF-94E4-32B6C0420F89}" presName="dummy" presStyleCnt="0"/>
      <dgm:spPr/>
    </dgm:pt>
    <dgm:pt modelId="{A39B975A-3A24-4AAD-8E48-9CC7259517D7}" type="pres">
      <dgm:prSet presAssocID="{45235D00-A45E-4B03-9E5B-9DE23C771132}" presName="sibTrans" presStyleLbl="sibTrans2D1" presStyleIdx="0" presStyleCnt="3"/>
      <dgm:spPr/>
      <dgm:t>
        <a:bodyPr/>
        <a:lstStyle/>
        <a:p>
          <a:endParaRPr lang="en-US"/>
        </a:p>
      </dgm:t>
    </dgm:pt>
    <dgm:pt modelId="{C5F1C068-5049-4F77-B6BF-03764FA5F0FE}" type="pres">
      <dgm:prSet presAssocID="{ABA8E56C-764F-4DB3-9A48-023631CC0ACA}" presName="node" presStyleLbl="node1" presStyleIdx="1" presStyleCnt="3" custScaleX="190201" custScaleY="581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878A8D-9F32-47A5-A212-E887F28F688D}" type="pres">
      <dgm:prSet presAssocID="{ABA8E56C-764F-4DB3-9A48-023631CC0ACA}" presName="dummy" presStyleCnt="0"/>
      <dgm:spPr/>
    </dgm:pt>
    <dgm:pt modelId="{94980207-EC66-413C-A4FD-B554E97831C0}" type="pres">
      <dgm:prSet presAssocID="{B570E1A1-43C5-4078-8098-ACA69F1D950C}" presName="sibTrans" presStyleLbl="sibTrans2D1" presStyleIdx="1" presStyleCnt="3"/>
      <dgm:spPr/>
      <dgm:t>
        <a:bodyPr/>
        <a:lstStyle/>
        <a:p>
          <a:endParaRPr lang="en-US"/>
        </a:p>
      </dgm:t>
    </dgm:pt>
    <dgm:pt modelId="{51254E6C-0F00-4E37-A3F1-633BC5AA6607}" type="pres">
      <dgm:prSet presAssocID="{824751DE-1E1A-4334-9695-5DD010822AE3}" presName="node" presStyleLbl="node1" presStyleIdx="2" presStyleCnt="3" custScaleX="207780" custScaleY="58120" custRadScaleRad="106264" custRadScaleInc="48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FBCB00-B73A-4FF6-8B3E-547D998EBC70}" type="pres">
      <dgm:prSet presAssocID="{824751DE-1E1A-4334-9695-5DD010822AE3}" presName="dummy" presStyleCnt="0"/>
      <dgm:spPr/>
    </dgm:pt>
    <dgm:pt modelId="{D964567A-50DD-453A-B4DC-31CDD979A31E}" type="pres">
      <dgm:prSet presAssocID="{2B853B28-547E-4F37-8290-1BE4C39994CC}" presName="sibTrans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E52E33F5-14DD-4626-89CA-5A529D57ADD8}" type="presOf" srcId="{45235D00-A45E-4B03-9E5B-9DE23C771132}" destId="{A39B975A-3A24-4AAD-8E48-9CC7259517D7}" srcOrd="0" destOrd="0" presId="urn:microsoft.com/office/officeart/2005/8/layout/radial6"/>
    <dgm:cxn modelId="{7886842C-F6F5-446B-9AA6-CEF06A09FAD4}" srcId="{10666870-3DE5-464D-982A-92BB63E0930A}" destId="{ABA8E56C-764F-4DB3-9A48-023631CC0ACA}" srcOrd="1" destOrd="0" parTransId="{5EE9FB74-1343-4697-91C1-CBB8FFC7D6FD}" sibTransId="{B570E1A1-43C5-4078-8098-ACA69F1D950C}"/>
    <dgm:cxn modelId="{55A36D50-B083-4798-9941-DA3443C1CA04}" type="presOf" srcId="{10666870-3DE5-464D-982A-92BB63E0930A}" destId="{1663DFAA-E1A1-4ADC-9BFB-E205B53EF7E0}" srcOrd="0" destOrd="0" presId="urn:microsoft.com/office/officeart/2005/8/layout/radial6"/>
    <dgm:cxn modelId="{29164AB4-B116-4E73-B1FD-6D8CD5064BA3}" type="presOf" srcId="{824751DE-1E1A-4334-9695-5DD010822AE3}" destId="{51254E6C-0F00-4E37-A3F1-633BC5AA6607}" srcOrd="0" destOrd="0" presId="urn:microsoft.com/office/officeart/2005/8/layout/radial6"/>
    <dgm:cxn modelId="{D9BEABFB-9851-40BC-A769-8425364FCD2A}" type="presOf" srcId="{53878225-E56C-4ECF-94E4-32B6C0420F89}" destId="{96AA1EBC-DC1D-47E9-98BB-1409FD2B39C9}" srcOrd="0" destOrd="0" presId="urn:microsoft.com/office/officeart/2005/8/layout/radial6"/>
    <dgm:cxn modelId="{0FE68EE0-8D96-4822-B8C9-30AA73C714D0}" type="presOf" srcId="{ABA8E56C-764F-4DB3-9A48-023631CC0ACA}" destId="{C5F1C068-5049-4F77-B6BF-03764FA5F0FE}" srcOrd="0" destOrd="0" presId="urn:microsoft.com/office/officeart/2005/8/layout/radial6"/>
    <dgm:cxn modelId="{499D9739-B634-466B-B084-FFC4A34DE2CF}" srcId="{10666870-3DE5-464D-982A-92BB63E0930A}" destId="{824751DE-1E1A-4334-9695-5DD010822AE3}" srcOrd="2" destOrd="0" parTransId="{1C37B726-1DBE-46AC-9983-1CB0435DF54D}" sibTransId="{2B853B28-547E-4F37-8290-1BE4C39994CC}"/>
    <dgm:cxn modelId="{FC6B9C98-2529-4336-95AA-C4703243D492}" srcId="{16E85F39-ED68-48A8-B8C4-2AF89D40940A}" destId="{10666870-3DE5-464D-982A-92BB63E0930A}" srcOrd="0" destOrd="0" parTransId="{9959B655-270D-43D8-BD16-5C44D3CF30BF}" sibTransId="{4FB3FEE0-95DE-4B7F-A82A-2FD7B6D10B9E}"/>
    <dgm:cxn modelId="{B1A57145-5149-44FA-B14F-AFB6DD98F011}" type="presOf" srcId="{2B853B28-547E-4F37-8290-1BE4C39994CC}" destId="{D964567A-50DD-453A-B4DC-31CDD979A31E}" srcOrd="0" destOrd="0" presId="urn:microsoft.com/office/officeart/2005/8/layout/radial6"/>
    <dgm:cxn modelId="{3C0CA51A-D152-4665-99E1-29BE27DE63CC}" type="presOf" srcId="{B570E1A1-43C5-4078-8098-ACA69F1D950C}" destId="{94980207-EC66-413C-A4FD-B554E97831C0}" srcOrd="0" destOrd="0" presId="urn:microsoft.com/office/officeart/2005/8/layout/radial6"/>
    <dgm:cxn modelId="{9B784D08-F788-4745-B211-D5A5130C1AB3}" srcId="{10666870-3DE5-464D-982A-92BB63E0930A}" destId="{53878225-E56C-4ECF-94E4-32B6C0420F89}" srcOrd="0" destOrd="0" parTransId="{504EB33E-52DF-4EA6-8EBB-F4A826B77F8D}" sibTransId="{45235D00-A45E-4B03-9E5B-9DE23C771132}"/>
    <dgm:cxn modelId="{508D9092-C500-429E-A2E1-3ABCC8109BA2}" type="presOf" srcId="{16E85F39-ED68-48A8-B8C4-2AF89D40940A}" destId="{635CD135-39BA-4D3A-82C5-DB98AF2A2B15}" srcOrd="0" destOrd="0" presId="urn:microsoft.com/office/officeart/2005/8/layout/radial6"/>
    <dgm:cxn modelId="{05C1E14C-4B77-43F5-82D0-B63A847164B5}" type="presParOf" srcId="{635CD135-39BA-4D3A-82C5-DB98AF2A2B15}" destId="{1663DFAA-E1A1-4ADC-9BFB-E205B53EF7E0}" srcOrd="0" destOrd="0" presId="urn:microsoft.com/office/officeart/2005/8/layout/radial6"/>
    <dgm:cxn modelId="{6B418AA2-BF27-43CF-8BF3-9370F92F9B49}" type="presParOf" srcId="{635CD135-39BA-4D3A-82C5-DB98AF2A2B15}" destId="{96AA1EBC-DC1D-47E9-98BB-1409FD2B39C9}" srcOrd="1" destOrd="0" presId="urn:microsoft.com/office/officeart/2005/8/layout/radial6"/>
    <dgm:cxn modelId="{64BC62AD-3F31-49CE-9E41-8324F512B856}" type="presParOf" srcId="{635CD135-39BA-4D3A-82C5-DB98AF2A2B15}" destId="{D0DA0F64-2920-4CF5-9DC7-8BAD97493383}" srcOrd="2" destOrd="0" presId="urn:microsoft.com/office/officeart/2005/8/layout/radial6"/>
    <dgm:cxn modelId="{5A979CB5-B768-4F2F-9B7C-0C6C481D1A72}" type="presParOf" srcId="{635CD135-39BA-4D3A-82C5-DB98AF2A2B15}" destId="{A39B975A-3A24-4AAD-8E48-9CC7259517D7}" srcOrd="3" destOrd="0" presId="urn:microsoft.com/office/officeart/2005/8/layout/radial6"/>
    <dgm:cxn modelId="{02177254-555B-4876-83D3-A9A725E4D880}" type="presParOf" srcId="{635CD135-39BA-4D3A-82C5-DB98AF2A2B15}" destId="{C5F1C068-5049-4F77-B6BF-03764FA5F0FE}" srcOrd="4" destOrd="0" presId="urn:microsoft.com/office/officeart/2005/8/layout/radial6"/>
    <dgm:cxn modelId="{897EDEE3-9493-44D3-89CB-F62FEEF30B52}" type="presParOf" srcId="{635CD135-39BA-4D3A-82C5-DB98AF2A2B15}" destId="{31878A8D-9F32-47A5-A212-E887F28F688D}" srcOrd="5" destOrd="0" presId="urn:microsoft.com/office/officeart/2005/8/layout/radial6"/>
    <dgm:cxn modelId="{E913BA79-2009-40C4-9323-5D5732F88314}" type="presParOf" srcId="{635CD135-39BA-4D3A-82C5-DB98AF2A2B15}" destId="{94980207-EC66-413C-A4FD-B554E97831C0}" srcOrd="6" destOrd="0" presId="urn:microsoft.com/office/officeart/2005/8/layout/radial6"/>
    <dgm:cxn modelId="{55F98C6F-D8AA-4A5C-843F-08C5958011DF}" type="presParOf" srcId="{635CD135-39BA-4D3A-82C5-DB98AF2A2B15}" destId="{51254E6C-0F00-4E37-A3F1-633BC5AA6607}" srcOrd="7" destOrd="0" presId="urn:microsoft.com/office/officeart/2005/8/layout/radial6"/>
    <dgm:cxn modelId="{CB4A2FD1-4599-481C-BAA4-E21E0F801011}" type="presParOf" srcId="{635CD135-39BA-4D3A-82C5-DB98AF2A2B15}" destId="{7CFBCB00-B73A-4FF6-8B3E-547D998EBC70}" srcOrd="8" destOrd="0" presId="urn:microsoft.com/office/officeart/2005/8/layout/radial6"/>
    <dgm:cxn modelId="{772CBAB1-6448-4082-B3C9-594B6185B7D9}" type="presParOf" srcId="{635CD135-39BA-4D3A-82C5-DB98AF2A2B15}" destId="{D964567A-50DD-453A-B4DC-31CDD979A31E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64567A-50DD-453A-B4DC-31CDD979A31E}">
      <dsp:nvSpPr>
        <dsp:cNvPr id="0" name=""/>
        <dsp:cNvSpPr/>
      </dsp:nvSpPr>
      <dsp:spPr>
        <a:xfrm>
          <a:off x="1463690" y="319515"/>
          <a:ext cx="2743821" cy="2743821"/>
        </a:xfrm>
        <a:prstGeom prst="blockArc">
          <a:avLst>
            <a:gd name="adj1" fmla="val 8989323"/>
            <a:gd name="adj2" fmla="val 16451825"/>
            <a:gd name="adj3" fmla="val 4642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980207-EC66-413C-A4FD-B554E97831C0}">
      <dsp:nvSpPr>
        <dsp:cNvPr id="0" name=""/>
        <dsp:cNvSpPr/>
      </dsp:nvSpPr>
      <dsp:spPr>
        <a:xfrm>
          <a:off x="1513770" y="414144"/>
          <a:ext cx="2743821" cy="2743821"/>
        </a:xfrm>
        <a:prstGeom prst="blockArc">
          <a:avLst>
            <a:gd name="adj1" fmla="val 1535926"/>
            <a:gd name="adj2" fmla="val 9264053"/>
            <a:gd name="adj3" fmla="val 4642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9B975A-3A24-4AAD-8E48-9CC7259517D7}">
      <dsp:nvSpPr>
        <dsp:cNvPr id="0" name=""/>
        <dsp:cNvSpPr/>
      </dsp:nvSpPr>
      <dsp:spPr>
        <a:xfrm>
          <a:off x="1561766" y="323109"/>
          <a:ext cx="2743821" cy="2743821"/>
        </a:xfrm>
        <a:prstGeom prst="blockArc">
          <a:avLst>
            <a:gd name="adj1" fmla="val 16200000"/>
            <a:gd name="adj2" fmla="val 1800000"/>
            <a:gd name="adj3" fmla="val 4642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63DFAA-E1A1-4ADC-9BFB-E205B53EF7E0}">
      <dsp:nvSpPr>
        <dsp:cNvPr id="0" name=""/>
        <dsp:cNvSpPr/>
      </dsp:nvSpPr>
      <dsp:spPr>
        <a:xfrm>
          <a:off x="2312435" y="1043987"/>
          <a:ext cx="1242483" cy="130206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E.T.</a:t>
          </a:r>
          <a:endParaRPr lang="en-US" sz="30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94392" y="1234670"/>
        <a:ext cx="878569" cy="920698"/>
      </dsp:txXfrm>
    </dsp:sp>
    <dsp:sp modelId="{96AA1EBC-DC1D-47E9-98BB-1409FD2B39C9}">
      <dsp:nvSpPr>
        <dsp:cNvPr id="0" name=""/>
        <dsp:cNvSpPr/>
      </dsp:nvSpPr>
      <dsp:spPr>
        <a:xfrm>
          <a:off x="2207524" y="89684"/>
          <a:ext cx="1452306" cy="5305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Learn</a:t>
          </a:r>
          <a:endParaRPr lang="en-US" sz="25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20209" y="167379"/>
        <a:ext cx="1026936" cy="375148"/>
      </dsp:txXfrm>
    </dsp:sp>
    <dsp:sp modelId="{C5F1C068-5049-4F77-B6BF-03764FA5F0FE}">
      <dsp:nvSpPr>
        <dsp:cNvPr id="0" name=""/>
        <dsp:cNvSpPr/>
      </dsp:nvSpPr>
      <dsp:spPr>
        <a:xfrm>
          <a:off x="3252993" y="2108001"/>
          <a:ext cx="1682431" cy="514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Design</a:t>
          </a:r>
          <a:endParaRPr lang="en-US" sz="25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499379" y="2183290"/>
        <a:ext cx="1189659" cy="363525"/>
      </dsp:txXfrm>
    </dsp:sp>
    <dsp:sp modelId="{51254E6C-0F00-4E37-A3F1-633BC5AA6607}">
      <dsp:nvSpPr>
        <dsp:cNvPr id="0" name=""/>
        <dsp:cNvSpPr/>
      </dsp:nvSpPr>
      <dsp:spPr>
        <a:xfrm>
          <a:off x="758192" y="2108009"/>
          <a:ext cx="1837927" cy="514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Execute</a:t>
          </a:r>
          <a:endParaRPr lang="en-US" sz="25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027350" y="2183298"/>
        <a:ext cx="1299611" cy="3635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A7D4B-75CD-45DE-99A9-2181E075DC22}" type="datetimeFigureOut">
              <a:rPr lang="bg-BG" smtClean="0"/>
              <a:t>5.1.2016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A7500-F043-47C1-A738-6DB310A29EF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23504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ply.com/help/eply-form-testing-checklist.pdf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userium.com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67810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13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http://www.qualityperspectives.ca/resources_mnemonics.html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59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72540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62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8764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63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00296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64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347579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http://www.satisfice.com/sbtm/sample_session.htm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71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11542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973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134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861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61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good example for real-life checklist:</a:t>
            </a:r>
          </a:p>
          <a:p>
            <a:pPr lvl="1"/>
            <a:r>
              <a:rPr lang="en-US" dirty="0" smtClean="0">
                <a:hlinkClick r:id="rId3"/>
              </a:rPr>
              <a:t>http://www.eply.com/help/eply-form-testing-checklist.pdf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Usability checklist:</a:t>
            </a:r>
          </a:p>
          <a:p>
            <a:pPr lvl="1"/>
            <a:r>
              <a:rPr lang="en-US" dirty="0" smtClean="0">
                <a:hlinkClick r:id="rId4"/>
              </a:rPr>
              <a:t>http://userium.com/</a:t>
            </a:r>
            <a:endParaRPr lang="bg-BG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A7500-F043-47C1-A738-6DB310A29EFE}" type="slidenum">
              <a:rPr lang="bg-BG" smtClean="0"/>
              <a:t>29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46350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92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035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55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lerik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4572000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83364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marL="319088" lvl="0" indent="-3190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Name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138446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Web Site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029202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405735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Web Site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1266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14400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tabLst>
                <a:tab pos="282575" algn="l"/>
              </a:tabLst>
              <a:defRPr sz="3200">
                <a:solidFill>
                  <a:srgbClr val="EBFFD2"/>
                </a:solidFill>
              </a:defRPr>
            </a:lvl1pPr>
            <a:lvl2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rgbClr val="F5FFC2"/>
                </a:solidFill>
              </a:defRPr>
            </a:lvl3pPr>
            <a:lvl4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EA4673A8-94F9-4A72-9B58-7645DD6FB97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55510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2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fld id="{EA4673A8-94F9-4A72-9B58-7645DD6FB97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60903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 hasCustomPrompt="1"/>
          </p:nvPr>
        </p:nvSpPr>
        <p:spPr>
          <a:xfrm>
            <a:off x="609600" y="2743201"/>
            <a:ext cx="7924800" cy="685800"/>
          </a:xfrm>
          <a:prstGeom prst="rect">
            <a:avLst/>
          </a:prstGeom>
        </p:spPr>
        <p:txBody>
          <a:bodyPr tIns="0" bIns="0" anchor="ctr" anchorCtr="0"/>
          <a:lstStyle>
            <a:lvl1pPr algn="ctr">
              <a:lnSpc>
                <a:spcPts val="5600"/>
              </a:lnSpc>
              <a:defRPr sz="5000" cap="none" baseline="0"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609600" y="3469480"/>
            <a:ext cx="7924800" cy="56912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79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/>
          </p:nvSpPr>
          <p:spPr>
            <a:xfrm flipH="1">
              <a:off x="3394421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/>
          </p:nvSpPr>
          <p:spPr>
            <a:xfrm flipH="1">
              <a:off x="1350512" y="1528531"/>
              <a:ext cx="2008657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/>
          </p:nvSpPr>
          <p:spPr>
            <a:xfrm flipH="1">
              <a:off x="1538277" y="2175144"/>
              <a:ext cx="181669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/>
          </p:nvSpPr>
          <p:spPr>
            <a:xfrm flipH="1">
              <a:off x="1660733" y="2421354"/>
              <a:ext cx="1697684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/>
          </p:nvSpPr>
          <p:spPr>
            <a:xfrm flipH="1">
              <a:off x="1448484" y="2878556"/>
              <a:ext cx="190883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/>
          </p:nvSpPr>
          <p:spPr>
            <a:xfrm flipH="1">
              <a:off x="1636239" y="1946534"/>
              <a:ext cx="174759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/>
          </p:nvSpPr>
          <p:spPr>
            <a:xfrm flipH="1">
              <a:off x="3402822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/>
          </p:nvSpPr>
          <p:spPr>
            <a:xfrm flipH="1">
              <a:off x="3389110" y="1523999"/>
              <a:ext cx="187428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/>
          </p:nvSpPr>
          <p:spPr>
            <a:xfrm flipH="1">
              <a:off x="3398080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/>
        </p:nvSpPr>
        <p:spPr>
          <a:xfrm rot="9535351" flipH="1">
            <a:off x="923387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/>
        </p:nvSpPr>
        <p:spPr>
          <a:xfrm rot="16938170" flipH="1">
            <a:off x="4905823" y="1031967"/>
            <a:ext cx="85964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/>
        </p:nvSpPr>
        <p:spPr>
          <a:xfrm rot="19836951" flipH="1">
            <a:off x="7379011" y="1495156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/>
        </p:nvSpPr>
        <p:spPr>
          <a:xfrm rot="2233443" flipH="1">
            <a:off x="2139219" y="940067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/>
        </p:nvSpPr>
        <p:spPr>
          <a:xfrm rot="8530737" flipH="1">
            <a:off x="4757101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/>
        </p:nvSpPr>
        <p:spPr>
          <a:xfrm rot="12627025" flipH="1">
            <a:off x="2910498" y="4405709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/>
        </p:nvSpPr>
        <p:spPr>
          <a:xfrm rot="1186146" flipH="1">
            <a:off x="6185958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/>
        </p:nvSpPr>
        <p:spPr>
          <a:xfrm rot="19460650" flipH="1">
            <a:off x="3150207" y="1979503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/>
        </p:nvSpPr>
        <p:spPr>
          <a:xfrm rot="18277140" flipH="1">
            <a:off x="405235" y="3272338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/>
        </p:nvSpPr>
        <p:spPr>
          <a:xfrm rot="18695734" flipH="1">
            <a:off x="3127408" y="5396301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/>
        </p:nvSpPr>
        <p:spPr>
          <a:xfrm rot="20840689" flipH="1">
            <a:off x="8186733" y="5517703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/>
        </p:nvSpPr>
        <p:spPr>
          <a:xfrm rot="15426793" flipH="1">
            <a:off x="1145826" y="4072255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/>
        </p:nvSpPr>
        <p:spPr>
          <a:xfrm rot="2086872" flipH="1">
            <a:off x="8330354" y="1359229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2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0303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95400" y="2438402"/>
            <a:ext cx="6400800" cy="2097345"/>
          </a:xfrm>
          <a:prstGeom prst="rect">
            <a:avLst/>
          </a:prstGeom>
        </p:spPr>
        <p:txBody>
          <a:bodyPr anchor="ctr" anchorCtr="0"/>
          <a:lstStyle/>
          <a:p>
            <a:pPr marL="319088" marR="0" lvl="0" indent="-319088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lang="en-US" sz="8000" b="1" kern="1200" dirty="0" smtClean="0">
                <a:solidFill>
                  <a:srgbClr val="E8FF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49408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4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24046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757446"/>
            <a:ext cx="209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Telerik Corporation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062246"/>
            <a:ext cx="1707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www.telerik.com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4973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2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47652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52400" y="228602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405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r" rtl="0" eaLnBrk="1" fontAlgn="base" hangingPunct="1">
        <a:lnSpc>
          <a:spcPts val="4400"/>
        </a:lnSpc>
        <a:spcBef>
          <a:spcPct val="0"/>
        </a:spcBef>
        <a:spcAft>
          <a:spcPct val="0"/>
        </a:spcAft>
        <a:defRPr sz="4400" b="1" kern="1200" baseline="0">
          <a:ln w="500">
            <a:noFill/>
          </a:ln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9pPr>
    </p:titleStyle>
    <p:bodyStyle>
      <a:lvl1pPr marL="319088" indent="-319088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40000"/>
            <a:lumOff val="60000"/>
          </a:schemeClr>
        </a:buClr>
        <a:buSzPct val="70000"/>
        <a:buFont typeface="Wingdings 2" pitchFamily="18" charset="2"/>
        <a:buChar char=""/>
        <a:defRPr sz="32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0238" indent="-273050" algn="l" rtl="0" eaLnBrk="1" fontAlgn="base" hangingPunct="1">
        <a:spcBef>
          <a:spcPct val="20000"/>
        </a:spcBef>
        <a:spcAft>
          <a:spcPct val="0"/>
        </a:spcAft>
        <a:buClr>
          <a:schemeClr val="accent2">
            <a:lumMod val="60000"/>
            <a:lumOff val="40000"/>
          </a:schemeClr>
        </a:buClr>
        <a:buFont typeface="Wingdings 2" pitchFamily="18" charset="2"/>
        <a:buChar char=""/>
        <a:defRPr sz="30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22338" indent="-273050" algn="l" rtl="0" eaLnBrk="1" fontAlgn="base" hangingPunct="1"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Font typeface="Wingdings 2" pitchFamily="18" charset="2"/>
        <a:buChar char=""/>
        <a:defRPr sz="28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87450" indent="-228600" algn="l" rtl="0" eaLnBrk="1" fontAlgn="base" hangingPunct="1">
        <a:spcBef>
          <a:spcPct val="20000"/>
        </a:spcBef>
        <a:spcAft>
          <a:spcPct val="0"/>
        </a:spcAft>
        <a:buClr>
          <a:srgbClr val="F8BD52"/>
        </a:buClr>
        <a:buFont typeface="Wingdings 2" pitchFamily="18" charset="2"/>
        <a:buChar char=""/>
        <a:defRPr sz="26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25575" indent="-228600" algn="l" rtl="0" eaLnBrk="1" fontAlgn="base" hangingPunct="1">
        <a:spcBef>
          <a:spcPct val="20000"/>
        </a:spcBef>
        <a:spcAft>
          <a:spcPct val="0"/>
        </a:spcAft>
        <a:buClr>
          <a:srgbClr val="46A6BD"/>
        </a:buClr>
        <a:buFont typeface="Wingdings 2" pitchFamily="18" charset="2"/>
        <a:buChar char=""/>
        <a:defRPr sz="24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673352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1096" indent="-228600" algn="l" rtl="0" eaLnBrk="1" latinLnBrk="0" hangingPunct="1">
        <a:spcBef>
          <a:spcPct val="20000"/>
        </a:spcBef>
        <a:buClr>
          <a:schemeClr val="tx2"/>
        </a:buClr>
        <a:buFont typeface="Wingdings 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21408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22576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cademy.telerik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azon.com/Lessons-Learned-Software-Testing-Context-Driven/dp/0471081124/ref=sr_1_2?s=books&amp;ie=UTF8&amp;qid=1373283061&amp;sr=1-2&amp;keywords=cem+kaner" TargetMode="External"/><Relationship Id="rId7" Type="http://schemas.openxmlformats.org/officeDocument/2006/relationships/hyperlink" Target="http://searchsoftwarequality.techtarget.com/tip/Finding-software-flaws-with-error-guessing-tours" TargetMode="External"/><Relationship Id="rId2" Type="http://schemas.openxmlformats.org/officeDocument/2006/relationships/hyperlink" Target="http://www.amazon.com/Testing-Computer-Software-2nd-Kaner/dp/0471358460/ref=sr_1_1?s=books&amp;ie=UTF8&amp;qid=1373283061&amp;sr=1-1&amp;keywords=cem+kan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kaner.com/" TargetMode="External"/><Relationship Id="rId5" Type="http://schemas.openxmlformats.org/officeDocument/2006/relationships/hyperlink" Target="http://www.satisfice.com/articles.shtml" TargetMode="External"/><Relationship Id="rId4" Type="http://schemas.openxmlformats.org/officeDocument/2006/relationships/hyperlink" Target="http://www.amazon.com/Practitioners-Guide-Software-Test-Design/dp/158053791X/ref=sr_1_5?s=books&amp;ie=UTF8&amp;qid=1373283092&amp;sr=1-5&amp;keywords=james+bach" TargetMode="Externa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hyperlink" Target="http://facebook.com/TelerikAcademy" TargetMode="External"/><Relationship Id="rId3" Type="http://schemas.openxmlformats.org/officeDocument/2006/relationships/hyperlink" Target="http://academy.telerik.com/" TargetMode="External"/><Relationship Id="rId7" Type="http://schemas.openxmlformats.org/officeDocument/2006/relationships/image" Target="../media/image49.png"/><Relationship Id="rId2" Type="http://schemas.openxmlformats.org/officeDocument/2006/relationships/hyperlink" Target="http://csharpfundamentals.teler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hyperlink" Target="http://forums.academy.telerik.com/" TargetMode="External"/><Relationship Id="rId10" Type="http://schemas.openxmlformats.org/officeDocument/2006/relationships/image" Target="../media/image51.png"/><Relationship Id="rId4" Type="http://schemas.openxmlformats.org/officeDocument/2006/relationships/hyperlink" Target="http://www.facebook.com/telerikacademy" TargetMode="External"/><Relationship Id="rId9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626" y="4627811"/>
            <a:ext cx="1628775" cy="1828800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914400"/>
            <a:ext cx="8229600" cy="2895600"/>
          </a:xfrm>
        </p:spPr>
        <p:txBody>
          <a:bodyPr/>
          <a:lstStyle/>
          <a:p>
            <a:r>
              <a:rPr lang="en-US" sz="4800" dirty="0" smtClean="0"/>
              <a:t>Defect-</a:t>
            </a:r>
            <a:r>
              <a:rPr lang="en-US" sz="4800" dirty="0"/>
              <a:t>based</a:t>
            </a:r>
            <a:r>
              <a:rPr lang="en-US" sz="4800" dirty="0" smtClean="0"/>
              <a:t> </a:t>
            </a:r>
            <a:r>
              <a:rPr lang="en-US" sz="4800" dirty="0"/>
              <a:t>and 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>Experience-based </a:t>
            </a:r>
            <a:r>
              <a:rPr lang="en-US" sz="4800" dirty="0"/>
              <a:t>Techniques</a:t>
            </a:r>
            <a:endParaRPr lang="en-US" sz="5000" dirty="0"/>
          </a:p>
        </p:txBody>
      </p:sp>
      <p:sp>
        <p:nvSpPr>
          <p:cNvPr id="5" name="Text Placeholder 12"/>
          <p:cNvSpPr>
            <a:spLocks noGrp="1"/>
          </p:cNvSpPr>
          <p:nvPr/>
        </p:nvSpPr>
        <p:spPr>
          <a:xfrm>
            <a:off x="497391" y="5455189"/>
            <a:ext cx="3990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Telerik Software Academy</a:t>
            </a:r>
          </a:p>
        </p:txBody>
      </p:sp>
      <p:sp>
        <p:nvSpPr>
          <p:cNvPr id="6" name="Text Placeholder 13"/>
          <p:cNvSpPr>
            <a:spLocks noGrp="1"/>
          </p:cNvSpPr>
          <p:nvPr/>
        </p:nvSpPr>
        <p:spPr>
          <a:xfrm>
            <a:off x="497392" y="5759989"/>
            <a:ext cx="399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4"/>
              </a:rPr>
              <a:t>http://academy.telerik.com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/>
        </p:nvSpPr>
        <p:spPr>
          <a:xfrm>
            <a:off x="497392" y="5080546"/>
            <a:ext cx="3990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400" b="1" kern="120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  <a:lvl2pPr marL="6302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319698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Taxonomy in Software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grpSp>
        <p:nvGrpSpPr>
          <p:cNvPr id="3" name="Group 4"/>
          <p:cNvGrpSpPr/>
          <p:nvPr/>
        </p:nvGrpSpPr>
        <p:grpSpPr>
          <a:xfrm>
            <a:off x="3200400" y="1219200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dirty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</a:t>
              </a:r>
              <a:r>
                <a:rPr lang="en-US" sz="24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esting</a:t>
              </a:r>
            </a:p>
          </p:txBody>
        </p:sp>
      </p:grpSp>
      <p:grpSp>
        <p:nvGrpSpPr>
          <p:cNvPr id="5" name="Group 25"/>
          <p:cNvGrpSpPr/>
          <p:nvPr/>
        </p:nvGrpSpPr>
        <p:grpSpPr>
          <a:xfrm>
            <a:off x="1066800" y="2405981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27" name="Rounded Rectangle 26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Static</a:t>
              </a:r>
            </a:p>
          </p:txBody>
        </p:sp>
      </p:grpSp>
      <p:grpSp>
        <p:nvGrpSpPr>
          <p:cNvPr id="8" name="Group 28"/>
          <p:cNvGrpSpPr/>
          <p:nvPr/>
        </p:nvGrpSpPr>
        <p:grpSpPr>
          <a:xfrm>
            <a:off x="5334000" y="2391467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0" name="Rounded Rectangle 29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Dynamic</a:t>
              </a:r>
            </a:p>
          </p:txBody>
        </p:sp>
      </p:grpSp>
      <p:grpSp>
        <p:nvGrpSpPr>
          <p:cNvPr id="9" name="Group 31"/>
          <p:cNvGrpSpPr/>
          <p:nvPr/>
        </p:nvGrpSpPr>
        <p:grpSpPr>
          <a:xfrm>
            <a:off x="268913" y="3496162"/>
            <a:ext cx="1382302" cy="618638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3" name="Rounded Rectangle 32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Review</a:t>
              </a:r>
            </a:p>
          </p:txBody>
        </p:sp>
      </p:grpSp>
      <p:grpSp>
        <p:nvGrpSpPr>
          <p:cNvPr id="10" name="Group 34"/>
          <p:cNvGrpSpPr/>
          <p:nvPr/>
        </p:nvGrpSpPr>
        <p:grpSpPr>
          <a:xfrm>
            <a:off x="1956339" y="3477496"/>
            <a:ext cx="1396461" cy="637304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6" name="Rounded Rectangle 3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Static Analysis</a:t>
              </a:r>
            </a:p>
          </p:txBody>
        </p:sp>
      </p:grpSp>
      <p:cxnSp>
        <p:nvCxnSpPr>
          <p:cNvPr id="40" name="Elbow Connector 39"/>
          <p:cNvCxnSpPr>
            <a:stCxn id="28" idx="2"/>
            <a:endCxn id="33" idx="0"/>
          </p:cNvCxnSpPr>
          <p:nvPr/>
        </p:nvCxnSpPr>
        <p:spPr>
          <a:xfrm rot="5400000">
            <a:off x="1167994" y="2835355"/>
            <a:ext cx="452877" cy="86873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7" idx="2"/>
            <a:endCxn id="37" idx="0"/>
          </p:cNvCxnSpPr>
          <p:nvPr/>
        </p:nvCxnSpPr>
        <p:spPr>
          <a:xfrm rot="16200000" flipH="1">
            <a:off x="2024861" y="2866453"/>
            <a:ext cx="433648" cy="82577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7" idx="2"/>
            <a:endCxn id="30" idx="0"/>
          </p:cNvCxnSpPr>
          <p:nvPr/>
        </p:nvCxnSpPr>
        <p:spPr>
          <a:xfrm rot="16200000" flipH="1">
            <a:off x="4761719" y="1057185"/>
            <a:ext cx="534963" cy="21336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7" idx="2"/>
            <a:endCxn id="27" idx="0"/>
          </p:cNvCxnSpPr>
          <p:nvPr/>
        </p:nvCxnSpPr>
        <p:spPr>
          <a:xfrm rot="5400000">
            <a:off x="2620862" y="1064442"/>
            <a:ext cx="549477" cy="21336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54"/>
          <p:cNvGrpSpPr/>
          <p:nvPr/>
        </p:nvGrpSpPr>
        <p:grpSpPr>
          <a:xfrm>
            <a:off x="2106327" y="4820454"/>
            <a:ext cx="1205185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56" name="Rounded Rectangle 5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Black-box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12" name="Group 57"/>
          <p:cNvGrpSpPr/>
          <p:nvPr/>
        </p:nvGrpSpPr>
        <p:grpSpPr>
          <a:xfrm>
            <a:off x="3575675" y="4829787"/>
            <a:ext cx="1205185" cy="618639"/>
            <a:chOff x="1270534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59" name="Rounded Rectangle 58"/>
            <p:cNvSpPr/>
            <p:nvPr/>
          </p:nvSpPr>
          <p:spPr>
            <a:xfrm>
              <a:off x="1270534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0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White-box</a:t>
              </a:r>
            </a:p>
          </p:txBody>
        </p:sp>
      </p:grpSp>
      <p:grpSp>
        <p:nvGrpSpPr>
          <p:cNvPr id="13" name="Group 60"/>
          <p:cNvGrpSpPr/>
          <p:nvPr/>
        </p:nvGrpSpPr>
        <p:grpSpPr>
          <a:xfrm>
            <a:off x="4954045" y="4819242"/>
            <a:ext cx="1373037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62" name="Rounded Rectangle 61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Experience-based</a:t>
              </a:r>
            </a:p>
          </p:txBody>
        </p:sp>
      </p:grpSp>
      <p:cxnSp>
        <p:nvCxnSpPr>
          <p:cNvPr id="64" name="Elbow Connector 63"/>
          <p:cNvCxnSpPr>
            <a:endCxn id="57" idx="0"/>
          </p:cNvCxnSpPr>
          <p:nvPr/>
        </p:nvCxnSpPr>
        <p:spPr>
          <a:xfrm rot="10800000" flipV="1">
            <a:off x="2708921" y="4219635"/>
            <a:ext cx="3480283" cy="618937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endCxn id="60" idx="0"/>
          </p:cNvCxnSpPr>
          <p:nvPr/>
        </p:nvCxnSpPr>
        <p:spPr>
          <a:xfrm rot="10800000" flipV="1">
            <a:off x="4178269" y="4219636"/>
            <a:ext cx="1917733" cy="628270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/>
          <p:nvPr/>
        </p:nvCxnSpPr>
        <p:spPr>
          <a:xfrm rot="5400000">
            <a:off x="4989919" y="3705604"/>
            <a:ext cx="1756726" cy="455436"/>
          </a:xfrm>
          <a:prstGeom prst="bentConnector3">
            <a:avLst>
              <a:gd name="adj1" fmla="val 66347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endCxn id="76" idx="0"/>
          </p:cNvCxnSpPr>
          <p:nvPr/>
        </p:nvCxnSpPr>
        <p:spPr>
          <a:xfrm>
            <a:off x="4877848" y="4219634"/>
            <a:ext cx="2140605" cy="600274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73"/>
          <p:cNvGrpSpPr/>
          <p:nvPr/>
        </p:nvGrpSpPr>
        <p:grpSpPr>
          <a:xfrm>
            <a:off x="6415860" y="4801789"/>
            <a:ext cx="1205185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75" name="Rounded Rectangle 74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6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Defect-based</a:t>
              </a:r>
            </a:p>
          </p:txBody>
        </p:sp>
      </p:grpSp>
      <p:grpSp>
        <p:nvGrpSpPr>
          <p:cNvPr id="15" name="Group 81"/>
          <p:cNvGrpSpPr/>
          <p:nvPr/>
        </p:nvGrpSpPr>
        <p:grpSpPr>
          <a:xfrm>
            <a:off x="7815384" y="4811668"/>
            <a:ext cx="1205185" cy="618639"/>
            <a:chOff x="1564549" y="2988051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83" name="Rounded Rectangle 82"/>
            <p:cNvSpPr/>
            <p:nvPr/>
          </p:nvSpPr>
          <p:spPr>
            <a:xfrm>
              <a:off x="1564549" y="2988051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4" name="Rounded Rectangle 4"/>
            <p:cNvSpPr/>
            <p:nvPr/>
          </p:nvSpPr>
          <p:spPr>
            <a:xfrm>
              <a:off x="1584359" y="3007860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Dynamic analysis</a:t>
              </a:r>
            </a:p>
          </p:txBody>
        </p:sp>
      </p:grpSp>
      <p:grpSp>
        <p:nvGrpSpPr>
          <p:cNvPr id="16" name="Group 88"/>
          <p:cNvGrpSpPr/>
          <p:nvPr/>
        </p:nvGrpSpPr>
        <p:grpSpPr>
          <a:xfrm>
            <a:off x="1158060" y="5963748"/>
            <a:ext cx="1474661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90" name="Rounded Rectangle 89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Functional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17" name="Group 91"/>
          <p:cNvGrpSpPr/>
          <p:nvPr/>
        </p:nvGrpSpPr>
        <p:grpSpPr>
          <a:xfrm>
            <a:off x="2820445" y="5963748"/>
            <a:ext cx="1447800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93" name="Rounded Rectangle 92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4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Non-functional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cxnSp>
        <p:nvCxnSpPr>
          <p:cNvPr id="95" name="Elbow Connector 94"/>
          <p:cNvCxnSpPr>
            <a:stCxn id="57" idx="2"/>
            <a:endCxn id="93" idx="0"/>
          </p:cNvCxnSpPr>
          <p:nvPr/>
        </p:nvCxnSpPr>
        <p:spPr>
          <a:xfrm rot="16200000" flipH="1">
            <a:off x="2855245" y="5274648"/>
            <a:ext cx="542774" cy="835425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/>
          <p:cNvCxnSpPr>
            <a:stCxn id="57" idx="2"/>
            <a:endCxn id="90" idx="0"/>
          </p:cNvCxnSpPr>
          <p:nvPr/>
        </p:nvCxnSpPr>
        <p:spPr>
          <a:xfrm rot="5400000">
            <a:off x="2030769" y="5285597"/>
            <a:ext cx="542774" cy="813529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>
            <a:off x="6096000" y="4218426"/>
            <a:ext cx="2379911" cy="600816"/>
          </a:xfrm>
          <a:prstGeom prst="bentConnector3">
            <a:avLst>
              <a:gd name="adj1" fmla="val 99853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99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 Taxonomy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Defect Taxonomy</a:t>
            </a:r>
          </a:p>
          <a:p>
            <a:pPr lvl="1"/>
            <a:r>
              <a:rPr lang="en-US" dirty="0" smtClean="0"/>
              <a:t>Many different  contexts</a:t>
            </a:r>
          </a:p>
          <a:p>
            <a:pPr lvl="1"/>
            <a:r>
              <a:rPr lang="en-US" dirty="0" smtClean="0"/>
              <a:t>Hard to pinpoint one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89807" y="3810000"/>
            <a:ext cx="716438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A </a:t>
            </a:r>
            <a:r>
              <a:rPr lang="en-US" noProof="1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system of (hierarchical) 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categories designed </a:t>
            </a:r>
            <a:r>
              <a:rPr lang="en-US" noProof="1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to be a useful aid 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for reproducibly classifying defects</a:t>
            </a:r>
            <a:endParaRPr lang="bg-BG" noProof="1">
              <a:solidFill>
                <a:schemeClr val="tx1">
                  <a:lumMod val="20000"/>
                  <a:lumOff val="80000"/>
                </a:schemeClr>
              </a:solidFill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12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a </a:t>
            </a:r>
            <a:r>
              <a:rPr lang="en-US" dirty="0" smtClean="0"/>
              <a:t>Defect Taxonomy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Good Defect Taxonomy for Testing Purposes</a:t>
            </a:r>
          </a:p>
          <a:p>
            <a:pPr marL="871538" lvl="1" indent="-514350">
              <a:buAutoNum type="arabicPeriod"/>
            </a:pPr>
            <a:r>
              <a:rPr lang="en-US" dirty="0" smtClean="0"/>
              <a:t>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expandable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ever-evolving</a:t>
            </a:r>
          </a:p>
          <a:p>
            <a:pPr marL="871538" lvl="1" indent="-514350">
              <a:buAutoNum type="arabicPeriod"/>
            </a:pPr>
            <a:r>
              <a:rPr lang="en-US" dirty="0" smtClean="0"/>
              <a:t>Has </a:t>
            </a:r>
            <a:r>
              <a:rPr lang="en-US" dirty="0"/>
              <a:t>enough detail for a motivated, </a:t>
            </a:r>
            <a:r>
              <a:rPr lang="en-US" dirty="0" smtClean="0"/>
              <a:t>intelligent newcomer to </a:t>
            </a:r>
            <a:r>
              <a:rPr lang="en-US" dirty="0"/>
              <a:t>be able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understand</a:t>
            </a:r>
            <a:r>
              <a:rPr lang="en-US" dirty="0"/>
              <a:t> it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</a:t>
            </a:r>
            <a:r>
              <a:rPr lang="en-US" dirty="0"/>
              <a:t> about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types of problems </a:t>
            </a:r>
            <a:r>
              <a:rPr lang="en-US" dirty="0"/>
              <a:t>to be tested for </a:t>
            </a:r>
            <a:endParaRPr lang="en-US" dirty="0" smtClean="0"/>
          </a:p>
          <a:p>
            <a:pPr marL="871538" lvl="1" indent="-514350">
              <a:buAutoNum type="arabicPeriod"/>
            </a:pPr>
            <a:r>
              <a:rPr lang="en-US" dirty="0"/>
              <a:t>Can help someone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moderate experience </a:t>
            </a:r>
            <a:r>
              <a:rPr lang="en-US" dirty="0"/>
              <a:t>in the area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generate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ideas </a:t>
            </a:r>
            <a:r>
              <a:rPr lang="en-US" dirty="0"/>
              <a:t>and raise issues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99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Defect-based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</a:t>
            </a:r>
            <a:r>
              <a:rPr lang="en-US" dirty="0"/>
              <a:t>are doing defect-based testing anytime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type of the defect </a:t>
            </a:r>
            <a:r>
              <a:rPr lang="en-US" dirty="0"/>
              <a:t>sought is the basis for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we design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underlying model is some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list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defects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seen in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past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this list is organized as a </a:t>
            </a:r>
            <a:r>
              <a:rPr lang="en-US" dirty="0" smtClean="0"/>
              <a:t>hierarchical taxonomy</a:t>
            </a:r>
            <a:r>
              <a:rPr lang="en-US" dirty="0"/>
              <a:t>, then the testing 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defect-taxonomy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based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9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Defect-based Technique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Defect-based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Technique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procedure to derive </a:t>
            </a:r>
            <a:r>
              <a:rPr lang="en-US" dirty="0" smtClean="0"/>
              <a:t>and/or select </a:t>
            </a:r>
            <a:r>
              <a:rPr lang="en-US" dirty="0"/>
              <a:t>test cases targeted at one or more defect </a:t>
            </a:r>
            <a:r>
              <a:rPr lang="en-US" dirty="0" smtClean="0"/>
              <a:t>categories</a:t>
            </a:r>
          </a:p>
          <a:p>
            <a:pPr lvl="1"/>
            <a:r>
              <a:rPr lang="en-US" dirty="0" smtClean="0"/>
              <a:t>Tests are </a:t>
            </a:r>
            <a:r>
              <a:rPr lang="en-US" dirty="0"/>
              <a:t>being developed from what </a:t>
            </a:r>
            <a:r>
              <a:rPr lang="en-US" dirty="0" smtClean="0"/>
              <a:t>is known </a:t>
            </a:r>
            <a:r>
              <a:rPr lang="en-US" dirty="0"/>
              <a:t>about the specific defect </a:t>
            </a:r>
            <a:r>
              <a:rPr lang="en-US" dirty="0" smtClean="0"/>
              <a:t>category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0" y="4191000"/>
            <a:ext cx="2209800" cy="213614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227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 Based Testing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Creating a test for every defect type is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matter of risk</a:t>
            </a:r>
          </a:p>
          <a:p>
            <a:pPr lvl="1"/>
            <a:r>
              <a:rPr lang="en-US" dirty="0" smtClean="0"/>
              <a:t>Does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likelihood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or impact </a:t>
            </a:r>
            <a:r>
              <a:rPr lang="en-US" dirty="0"/>
              <a:t>of the </a:t>
            </a:r>
            <a:r>
              <a:rPr lang="en-US" dirty="0" smtClean="0"/>
              <a:t>defect </a:t>
            </a:r>
            <a:r>
              <a:rPr lang="en-US" dirty="0"/>
              <a:t>justify the </a:t>
            </a:r>
            <a:r>
              <a:rPr lang="en-US" dirty="0" smtClean="0"/>
              <a:t>effort?</a:t>
            </a:r>
          </a:p>
          <a:p>
            <a:pPr lvl="2"/>
            <a:r>
              <a:rPr lang="en-US" dirty="0" smtClean="0"/>
              <a:t>Creating tests might not be necessary at all</a:t>
            </a:r>
          </a:p>
          <a:p>
            <a:pPr lvl="2"/>
            <a:r>
              <a:rPr lang="en-US" dirty="0" smtClean="0"/>
              <a:t>Sometimes several tests might be required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29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924800" cy="1295401"/>
          </a:xfrm>
        </p:spPr>
        <p:txBody>
          <a:bodyPr/>
          <a:lstStyle/>
          <a:p>
            <a:r>
              <a:rPr lang="en-US" dirty="0" smtClean="0"/>
              <a:t>Brainstorming Test Ideas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47" y="2989729"/>
            <a:ext cx="3131576" cy="3038475"/>
          </a:xfrm>
          <a:prstGeom prst="roundRect">
            <a:avLst>
              <a:gd name="adj" fmla="val 11651"/>
            </a:avLst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634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460" y="1084731"/>
            <a:ext cx="7924800" cy="685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 smtClean="0"/>
              <a:t>What are the different ways an e-commerce shopping card can fail?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836" y="2581834"/>
            <a:ext cx="5056094" cy="407894"/>
          </a:xfrm>
        </p:spPr>
        <p:txBody>
          <a:bodyPr/>
          <a:lstStyle/>
          <a:p>
            <a:r>
              <a:rPr lang="en-US" dirty="0" smtClean="0"/>
              <a:t>Without Taxonomy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514166" y="2581834"/>
            <a:ext cx="5056094" cy="40789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None/>
              <a:defRPr sz="30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None/>
              <a:defRPr sz="28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None/>
              <a:defRPr sz="26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None/>
              <a:defRPr sz="2400" b="1" kern="120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With Taxonomy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09247" y="2581834"/>
            <a:ext cx="0" cy="305696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1353672" y="3059208"/>
            <a:ext cx="6149787" cy="71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36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Brainstorming session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ithout </a:t>
            </a:r>
            <a:r>
              <a:rPr lang="en-US" dirty="0"/>
              <a:t>a </a:t>
            </a:r>
            <a:r>
              <a:rPr lang="en-US" dirty="0" smtClean="0"/>
              <a:t>taxonomy</a:t>
            </a:r>
          </a:p>
          <a:p>
            <a:pPr lvl="1"/>
            <a:r>
              <a:rPr lang="en-US" sz="2400" dirty="0"/>
              <a:t>Shopping cart does not </a:t>
            </a:r>
            <a:r>
              <a:rPr lang="en-US" sz="2400" dirty="0" smtClean="0"/>
              <a:t>load</a:t>
            </a:r>
            <a:endParaRPr lang="en-US" sz="2400" dirty="0"/>
          </a:p>
          <a:p>
            <a:pPr lvl="1"/>
            <a:r>
              <a:rPr lang="en-US" sz="2400" dirty="0" smtClean="0"/>
              <a:t>Unable </a:t>
            </a:r>
            <a:r>
              <a:rPr lang="en-US" sz="2400" dirty="0"/>
              <a:t>to </a:t>
            </a:r>
            <a:r>
              <a:rPr lang="en-US" sz="2400" dirty="0" smtClean="0"/>
              <a:t>add/remove item</a:t>
            </a:r>
            <a:endParaRPr lang="en-US" sz="2400" dirty="0"/>
          </a:p>
          <a:p>
            <a:pPr lvl="1"/>
            <a:r>
              <a:rPr lang="en-US" sz="2400" dirty="0" smtClean="0"/>
              <a:t>Unable </a:t>
            </a:r>
            <a:r>
              <a:rPr lang="en-US" sz="2400" dirty="0"/>
              <a:t>to modify </a:t>
            </a:r>
            <a:r>
              <a:rPr lang="en-US" sz="2400" dirty="0" smtClean="0"/>
              <a:t>order</a:t>
            </a:r>
            <a:endParaRPr lang="en-US" sz="2400" dirty="0"/>
          </a:p>
          <a:p>
            <a:pPr lvl="1"/>
            <a:r>
              <a:rPr lang="en-US" sz="2400" dirty="0" smtClean="0"/>
              <a:t>Correct </a:t>
            </a:r>
            <a:r>
              <a:rPr lang="en-US" sz="2400" dirty="0"/>
              <a:t>item not </a:t>
            </a:r>
            <a:r>
              <a:rPr lang="en-US" sz="2400" dirty="0" smtClean="0"/>
              <a:t>added</a:t>
            </a:r>
            <a:endParaRPr lang="en-US" sz="2400" dirty="0"/>
          </a:p>
          <a:p>
            <a:pPr lvl="1"/>
            <a:r>
              <a:rPr lang="en-US" sz="2400" dirty="0" smtClean="0"/>
              <a:t>Hidden </a:t>
            </a:r>
            <a:r>
              <a:rPr lang="en-US" sz="2400" dirty="0"/>
              <a:t>functionality, not able to find checkout </a:t>
            </a:r>
            <a:r>
              <a:rPr lang="en-US" sz="2400" dirty="0" smtClean="0"/>
              <a:t>button</a:t>
            </a:r>
          </a:p>
          <a:p>
            <a:pPr lvl="1"/>
            <a:r>
              <a:rPr lang="en-US" sz="2400" dirty="0"/>
              <a:t>Broken URLs</a:t>
            </a:r>
          </a:p>
          <a:p>
            <a:pPr lvl="1"/>
            <a:r>
              <a:rPr lang="en-US" sz="2400" dirty="0"/>
              <a:t>Missing </a:t>
            </a:r>
            <a:r>
              <a:rPr lang="en-US" sz="2400" dirty="0" smtClean="0"/>
              <a:t>URLs</a:t>
            </a:r>
          </a:p>
          <a:p>
            <a:pPr lvl="1"/>
            <a:r>
              <a:rPr lang="en-US" sz="2400" dirty="0"/>
              <a:t>Able to hack the cart and change prices from client side</a:t>
            </a:r>
          </a:p>
          <a:p>
            <a:pPr lvl="1"/>
            <a:r>
              <a:rPr lang="en-US" sz="2400" dirty="0"/>
              <a:t>Customer credit card numbers compromised due to security </a:t>
            </a:r>
            <a:r>
              <a:rPr lang="en-US" sz="2400" dirty="0" smtClean="0"/>
              <a:t>glitch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4863353" y="1599366"/>
            <a:ext cx="1331260" cy="306467"/>
          </a:xfrm>
          <a:prstGeom prst="wedgeRoundRectCallout">
            <a:avLst>
              <a:gd name="adj1" fmla="val -61145"/>
              <a:gd name="adj2" fmla="val 23667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Too generic</a:t>
            </a:r>
          </a:p>
        </p:txBody>
      </p:sp>
      <p:sp>
        <p:nvSpPr>
          <p:cNvPr id="6" name="AutoShape 8"/>
          <p:cNvSpPr>
            <a:spLocks noChangeArrowheads="1"/>
          </p:cNvSpPr>
          <p:nvPr/>
        </p:nvSpPr>
        <p:spPr bwMode="auto">
          <a:xfrm>
            <a:off x="4935069" y="2590799"/>
            <a:ext cx="1559859" cy="306467"/>
          </a:xfrm>
          <a:prstGeom prst="wedgeRoundRectCallout">
            <a:avLst>
              <a:gd name="adj1" fmla="val -59710"/>
              <a:gd name="adj2" fmla="val 154803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Database issue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706472" y="2303929"/>
            <a:ext cx="8963" cy="1264024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7803775" y="3503533"/>
            <a:ext cx="1111625" cy="306467"/>
          </a:xfrm>
          <a:prstGeom prst="wedgeRoundRectCallout">
            <a:avLst>
              <a:gd name="adj1" fmla="val 6218"/>
              <a:gd name="adj2" fmla="val 106348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Usability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3198159" y="4494965"/>
            <a:ext cx="2173941" cy="306467"/>
          </a:xfrm>
          <a:prstGeom prst="wedgeRoundRectCallout">
            <a:avLst>
              <a:gd name="adj1" fmla="val -56735"/>
              <a:gd name="adj2" fmla="val 45213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Not exactly helpful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2823882" y="4446494"/>
            <a:ext cx="8965" cy="62753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9" name="AutoShape 8"/>
          <p:cNvSpPr>
            <a:spLocks noChangeArrowheads="1"/>
          </p:cNvSpPr>
          <p:nvPr/>
        </p:nvSpPr>
        <p:spPr bwMode="auto">
          <a:xfrm>
            <a:off x="8000999" y="4721899"/>
            <a:ext cx="1066801" cy="306467"/>
          </a:xfrm>
          <a:prstGeom prst="wedgeRoundRectCallout">
            <a:avLst>
              <a:gd name="adj1" fmla="val -23546"/>
              <a:gd name="adj2" fmla="val 19410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Security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839200" y="5391019"/>
            <a:ext cx="0" cy="918467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3" name="AutoShape 8"/>
          <p:cNvSpPr>
            <a:spLocks noChangeArrowheads="1"/>
          </p:cNvSpPr>
          <p:nvPr/>
        </p:nvSpPr>
        <p:spPr bwMode="auto">
          <a:xfrm>
            <a:off x="2326341" y="6345345"/>
            <a:ext cx="5782235" cy="306467"/>
          </a:xfrm>
          <a:prstGeom prst="wedgeRoundRectCallout">
            <a:avLst>
              <a:gd name="adj1" fmla="val -49835"/>
              <a:gd name="adj2" fmla="val 32049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And what about </a:t>
            </a:r>
            <a:r>
              <a:rPr lang="en-US" sz="1200" b="1" noProof="1" smtClean="0">
                <a:solidFill>
                  <a:schemeClr val="tx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Performance</a:t>
            </a:r>
            <a:r>
              <a:rPr lang="en-US" sz="1200" b="1" noProof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b="1" noProof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b="1" noProof="1" smtClean="0">
                <a:solidFill>
                  <a:schemeClr val="tx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Accessibility</a:t>
            </a:r>
            <a:r>
              <a:rPr lang="en-US" sz="1200" b="1" noProof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b="1" noProof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b="1" noProof="1" smtClean="0">
                <a:solidFill>
                  <a:schemeClr val="tx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Scalability</a:t>
            </a:r>
            <a:r>
              <a:rPr lang="en-US" sz="1200" b="1" noProof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9284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9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80975"/>
            <a:ext cx="7086600" cy="838200"/>
          </a:xfrm>
        </p:spPr>
        <p:txBody>
          <a:bodyPr/>
          <a:lstStyle/>
          <a:p>
            <a:r>
              <a:rPr lang="en-US" dirty="0" smtClean="0"/>
              <a:t>Brainstorming Test Ideas - </a:t>
            </a:r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Lack of focus</a:t>
            </a:r>
          </a:p>
          <a:p>
            <a:r>
              <a:rPr lang="en-US" dirty="0" smtClean="0"/>
              <a:t>Lack of clarity</a:t>
            </a:r>
          </a:p>
          <a:p>
            <a:r>
              <a:rPr lang="en-US" dirty="0" smtClean="0"/>
              <a:t>Losing Time</a:t>
            </a:r>
          </a:p>
          <a:p>
            <a:r>
              <a:rPr lang="en-US" dirty="0" smtClean="0"/>
              <a:t>Large quantity, but low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19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371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0" y="932331"/>
            <a:ext cx="7581900" cy="57643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Snejina Lazarova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/>
              <a:t>Project Manager</a:t>
            </a:r>
          </a:p>
          <a:p>
            <a:pPr marL="357188" lvl="1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400" dirty="0"/>
              <a:t>BI &amp; Reporting Team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Asya Georgieva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smtClean="0"/>
              <a:t>QA Engineer</a:t>
            </a:r>
          </a:p>
          <a:p>
            <a:pPr marL="357188" lvl="1" indent="0">
              <a:lnSpc>
                <a:spcPct val="100000"/>
              </a:lnSpc>
              <a:buNone/>
            </a:pPr>
            <a:r>
              <a:rPr lang="en-US" sz="2400" dirty="0" err="1" smtClean="0"/>
              <a:t>AppBuilder</a:t>
            </a:r>
            <a:r>
              <a:rPr lang="en-US" sz="2400" dirty="0" smtClean="0"/>
              <a:t> Team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0" r="-4178"/>
          <a:stretch/>
        </p:blipFill>
        <p:spPr>
          <a:xfrm>
            <a:off x="6105170" y="4034058"/>
            <a:ext cx="1553286" cy="1948374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50" y="1051107"/>
            <a:ext cx="1387326" cy="2080989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6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358713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Brainstorming </a:t>
            </a:r>
            <a:r>
              <a:rPr lang="en-US" dirty="0" smtClean="0"/>
              <a:t>session (2)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the taxonomy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63153" y="3334870"/>
            <a:ext cx="2617694" cy="141642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How does the functionality fail with respect to each category?</a:t>
            </a:r>
          </a:p>
        </p:txBody>
      </p:sp>
      <p:cxnSp>
        <p:nvCxnSpPr>
          <p:cNvPr id="7" name="Straight Connector 6"/>
          <p:cNvCxnSpPr>
            <a:endCxn id="9" idx="4"/>
          </p:cNvCxnSpPr>
          <p:nvPr/>
        </p:nvCxnSpPr>
        <p:spPr>
          <a:xfrm flipV="1">
            <a:off x="4580968" y="2486592"/>
            <a:ext cx="0" cy="84827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9" name="Oval 8"/>
          <p:cNvSpPr/>
          <p:nvPr/>
        </p:nvSpPr>
        <p:spPr>
          <a:xfrm>
            <a:off x="3496239" y="1876990"/>
            <a:ext cx="2169458" cy="60960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  <a:r>
              <a:rPr lang="en-US" dirty="0"/>
              <a:t>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Security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862919" y="3571316"/>
            <a:ext cx="806822" cy="31936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11" name="Oval 10"/>
          <p:cNvSpPr/>
          <p:nvPr/>
        </p:nvSpPr>
        <p:spPr>
          <a:xfrm>
            <a:off x="6521822" y="3090580"/>
            <a:ext cx="2303929" cy="64322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Poor Usability</a:t>
            </a:r>
          </a:p>
        </p:txBody>
      </p:sp>
      <p:cxnSp>
        <p:nvCxnSpPr>
          <p:cNvPr id="13" name="Straight Connector 12"/>
          <p:cNvCxnSpPr>
            <a:endCxn id="14" idx="0"/>
          </p:cNvCxnSpPr>
          <p:nvPr/>
        </p:nvCxnSpPr>
        <p:spPr>
          <a:xfrm>
            <a:off x="5665697" y="4410635"/>
            <a:ext cx="1205748" cy="121918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14" name="Oval 13"/>
          <p:cNvSpPr/>
          <p:nvPr/>
        </p:nvSpPr>
        <p:spPr>
          <a:xfrm>
            <a:off x="4917139" y="5629823"/>
            <a:ext cx="3908612" cy="867341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Calculation/computation errors</a:t>
            </a:r>
          </a:p>
        </p:txBody>
      </p:sp>
      <p:cxnSp>
        <p:nvCxnSpPr>
          <p:cNvPr id="18" name="Straight Connector 17"/>
          <p:cNvCxnSpPr>
            <a:stCxn id="19" idx="7"/>
            <a:endCxn id="5" idx="3"/>
          </p:cNvCxnSpPr>
          <p:nvPr/>
        </p:nvCxnSpPr>
        <p:spPr>
          <a:xfrm flipV="1">
            <a:off x="2871981" y="4543863"/>
            <a:ext cx="774524" cy="11535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19" name="Oval 18"/>
          <p:cNvSpPr/>
          <p:nvPr/>
        </p:nvSpPr>
        <p:spPr>
          <a:xfrm>
            <a:off x="1062316" y="5581635"/>
            <a:ext cx="2120155" cy="79058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Scalability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891680" y="3487824"/>
            <a:ext cx="421337" cy="24597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21" name="Oval 20"/>
          <p:cNvSpPr/>
          <p:nvPr/>
        </p:nvSpPr>
        <p:spPr>
          <a:xfrm>
            <a:off x="294712" y="2991969"/>
            <a:ext cx="2646831" cy="806823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 Failures</a:t>
            </a:r>
          </a:p>
        </p:txBody>
      </p:sp>
      <p:sp>
        <p:nvSpPr>
          <p:cNvPr id="16" name="AutoShape 8"/>
          <p:cNvSpPr>
            <a:spLocks noChangeArrowheads="1"/>
          </p:cNvSpPr>
          <p:nvPr/>
        </p:nvSpPr>
        <p:spPr bwMode="auto">
          <a:xfrm>
            <a:off x="6517338" y="1621834"/>
            <a:ext cx="2245659" cy="919401"/>
          </a:xfrm>
          <a:prstGeom prst="wedgeRoundRectCallout">
            <a:avLst>
              <a:gd name="adj1" fmla="val -28410"/>
              <a:gd name="adj2" fmla="val 101672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The user cannot add an item directly from the search result page</a:t>
            </a:r>
          </a:p>
        </p:txBody>
      </p:sp>
      <p:sp>
        <p:nvSpPr>
          <p:cNvPr id="17" name="AutoShape 8"/>
          <p:cNvSpPr>
            <a:spLocks noChangeArrowheads="1"/>
          </p:cNvSpPr>
          <p:nvPr/>
        </p:nvSpPr>
        <p:spPr bwMode="auto">
          <a:xfrm>
            <a:off x="6828862" y="3977557"/>
            <a:ext cx="2245659" cy="919401"/>
          </a:xfrm>
          <a:prstGeom prst="wedgeRoundRectCallout">
            <a:avLst>
              <a:gd name="adj1" fmla="val -28410"/>
              <a:gd name="adj2" fmla="val 101672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Removing/adding an item from the cart does not update the total</a:t>
            </a:r>
            <a:endParaRPr lang="en-US" sz="12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AutoShape 8"/>
          <p:cNvSpPr>
            <a:spLocks noChangeArrowheads="1"/>
          </p:cNvSpPr>
          <p:nvPr/>
        </p:nvSpPr>
        <p:spPr bwMode="auto">
          <a:xfrm>
            <a:off x="3341596" y="5119045"/>
            <a:ext cx="2245659" cy="510778"/>
          </a:xfrm>
          <a:prstGeom prst="wedgeRoundRectCallout">
            <a:avLst>
              <a:gd name="adj1" fmla="val -51963"/>
              <a:gd name="adj2" fmla="val 103427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Timeouts of requests during peak hours</a:t>
            </a:r>
          </a:p>
        </p:txBody>
      </p:sp>
      <p:sp>
        <p:nvSpPr>
          <p:cNvPr id="23" name="AutoShape 8"/>
          <p:cNvSpPr>
            <a:spLocks noChangeArrowheads="1"/>
          </p:cNvSpPr>
          <p:nvPr/>
        </p:nvSpPr>
        <p:spPr bwMode="auto">
          <a:xfrm>
            <a:off x="865094" y="4126214"/>
            <a:ext cx="2245659" cy="510778"/>
          </a:xfrm>
          <a:prstGeom prst="wedgeRoundRectCallout">
            <a:avLst>
              <a:gd name="adj1" fmla="val -3260"/>
              <a:gd name="adj2" fmla="val -100166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Link to inventory database goes down</a:t>
            </a:r>
          </a:p>
        </p:txBody>
      </p:sp>
      <p:sp>
        <p:nvSpPr>
          <p:cNvPr id="24" name="AutoShape 8"/>
          <p:cNvSpPr>
            <a:spLocks noChangeArrowheads="1"/>
          </p:cNvSpPr>
          <p:nvPr/>
        </p:nvSpPr>
        <p:spPr bwMode="auto">
          <a:xfrm>
            <a:off x="936812" y="1826145"/>
            <a:ext cx="2245659" cy="715089"/>
          </a:xfrm>
          <a:prstGeom prst="wedgeRoundRectCallout">
            <a:avLst>
              <a:gd name="adj1" fmla="val 60213"/>
              <a:gd name="adj2" fmla="val 2885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2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Test for vulnerability to SQL query attacks</a:t>
            </a:r>
          </a:p>
        </p:txBody>
      </p:sp>
    </p:spTree>
    <p:extLst>
      <p:ext uri="{BB962C8B-B14F-4D97-AF65-F5344CB8AC3E}">
        <p14:creationId xmlns:p14="http://schemas.microsoft.com/office/powerpoint/2010/main" val="90613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2" grpId="0" animBg="1"/>
      <p:bldP spid="23" grpId="0" animBg="1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Techniques Chart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grpSp>
        <p:nvGrpSpPr>
          <p:cNvPr id="3" name="Group 4"/>
          <p:cNvGrpSpPr/>
          <p:nvPr/>
        </p:nvGrpSpPr>
        <p:grpSpPr>
          <a:xfrm>
            <a:off x="3200400" y="1219200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dirty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</a:t>
              </a:r>
              <a:r>
                <a:rPr lang="en-US" sz="24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esting</a:t>
              </a:r>
            </a:p>
          </p:txBody>
        </p:sp>
      </p:grpSp>
      <p:grpSp>
        <p:nvGrpSpPr>
          <p:cNvPr id="5" name="Group 25"/>
          <p:cNvGrpSpPr/>
          <p:nvPr/>
        </p:nvGrpSpPr>
        <p:grpSpPr>
          <a:xfrm>
            <a:off x="1066800" y="2405981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27" name="Rounded Rectangle 26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Static</a:t>
              </a:r>
            </a:p>
          </p:txBody>
        </p:sp>
      </p:grpSp>
      <p:grpSp>
        <p:nvGrpSpPr>
          <p:cNvPr id="8" name="Group 28"/>
          <p:cNvGrpSpPr/>
          <p:nvPr/>
        </p:nvGrpSpPr>
        <p:grpSpPr>
          <a:xfrm>
            <a:off x="5334000" y="2391467"/>
            <a:ext cx="1524000" cy="656533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0" name="Rounded Rectangle 29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Dynamic</a:t>
              </a:r>
            </a:p>
          </p:txBody>
        </p:sp>
      </p:grpSp>
      <p:grpSp>
        <p:nvGrpSpPr>
          <p:cNvPr id="9" name="Group 31"/>
          <p:cNvGrpSpPr/>
          <p:nvPr/>
        </p:nvGrpSpPr>
        <p:grpSpPr>
          <a:xfrm>
            <a:off x="268913" y="3496162"/>
            <a:ext cx="1382302" cy="618638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3" name="Rounded Rectangle 32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Review</a:t>
              </a:r>
            </a:p>
          </p:txBody>
        </p:sp>
      </p:grpSp>
      <p:grpSp>
        <p:nvGrpSpPr>
          <p:cNvPr id="10" name="Group 34"/>
          <p:cNvGrpSpPr/>
          <p:nvPr/>
        </p:nvGrpSpPr>
        <p:grpSpPr>
          <a:xfrm>
            <a:off x="1956339" y="3477496"/>
            <a:ext cx="1396461" cy="637304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36" name="Rounded Rectangle 3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Static Analysis</a:t>
              </a:r>
            </a:p>
          </p:txBody>
        </p:sp>
      </p:grpSp>
      <p:cxnSp>
        <p:nvCxnSpPr>
          <p:cNvPr id="40" name="Elbow Connector 39"/>
          <p:cNvCxnSpPr>
            <a:stCxn id="28" idx="2"/>
            <a:endCxn id="33" idx="0"/>
          </p:cNvCxnSpPr>
          <p:nvPr/>
        </p:nvCxnSpPr>
        <p:spPr>
          <a:xfrm rot="5400000">
            <a:off x="1167994" y="2835355"/>
            <a:ext cx="452877" cy="86873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7" idx="2"/>
            <a:endCxn id="37" idx="0"/>
          </p:cNvCxnSpPr>
          <p:nvPr/>
        </p:nvCxnSpPr>
        <p:spPr>
          <a:xfrm rot="16200000" flipH="1">
            <a:off x="2024861" y="2866453"/>
            <a:ext cx="433648" cy="82577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7" idx="2"/>
            <a:endCxn id="30" idx="0"/>
          </p:cNvCxnSpPr>
          <p:nvPr/>
        </p:nvCxnSpPr>
        <p:spPr>
          <a:xfrm rot="16200000" flipH="1">
            <a:off x="4761719" y="1057185"/>
            <a:ext cx="534963" cy="21336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7" idx="2"/>
            <a:endCxn id="27" idx="0"/>
          </p:cNvCxnSpPr>
          <p:nvPr/>
        </p:nvCxnSpPr>
        <p:spPr>
          <a:xfrm rot="5400000">
            <a:off x="2620862" y="1064442"/>
            <a:ext cx="549477" cy="21336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54"/>
          <p:cNvGrpSpPr/>
          <p:nvPr/>
        </p:nvGrpSpPr>
        <p:grpSpPr>
          <a:xfrm>
            <a:off x="2106327" y="4820454"/>
            <a:ext cx="1205185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56" name="Rounded Rectangle 55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Black-box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12" name="Group 57"/>
          <p:cNvGrpSpPr/>
          <p:nvPr/>
        </p:nvGrpSpPr>
        <p:grpSpPr>
          <a:xfrm>
            <a:off x="3575675" y="4829787"/>
            <a:ext cx="1205185" cy="618639"/>
            <a:chOff x="1270534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59" name="Rounded Rectangle 58"/>
            <p:cNvSpPr/>
            <p:nvPr/>
          </p:nvSpPr>
          <p:spPr>
            <a:xfrm>
              <a:off x="1270534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0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White-box</a:t>
              </a:r>
            </a:p>
          </p:txBody>
        </p:sp>
      </p:grpSp>
      <p:grpSp>
        <p:nvGrpSpPr>
          <p:cNvPr id="13" name="Group 60"/>
          <p:cNvGrpSpPr/>
          <p:nvPr/>
        </p:nvGrpSpPr>
        <p:grpSpPr>
          <a:xfrm>
            <a:off x="4908076" y="4819242"/>
            <a:ext cx="1435312" cy="618639"/>
            <a:chOff x="1205126" y="1304859"/>
            <a:chExt cx="2042315" cy="676342"/>
          </a:xfrm>
          <a:scene3d>
            <a:camera prst="orthographicFront"/>
            <a:lightRig rig="threePt" dir="t"/>
          </a:scene3d>
        </p:grpSpPr>
        <p:sp>
          <p:nvSpPr>
            <p:cNvPr id="62" name="Rounded Rectangle 61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Rounded Rectangle 4"/>
            <p:cNvSpPr/>
            <p:nvPr/>
          </p:nvSpPr>
          <p:spPr>
            <a:xfrm>
              <a:off x="1205126" y="1332930"/>
              <a:ext cx="2042315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Experience-based</a:t>
              </a:r>
            </a:p>
          </p:txBody>
        </p:sp>
      </p:grpSp>
      <p:cxnSp>
        <p:nvCxnSpPr>
          <p:cNvPr id="64" name="Elbow Connector 63"/>
          <p:cNvCxnSpPr>
            <a:endCxn id="57" idx="0"/>
          </p:cNvCxnSpPr>
          <p:nvPr/>
        </p:nvCxnSpPr>
        <p:spPr>
          <a:xfrm rot="10800000" flipV="1">
            <a:off x="2708921" y="4219635"/>
            <a:ext cx="3480283" cy="618937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endCxn id="60" idx="0"/>
          </p:cNvCxnSpPr>
          <p:nvPr/>
        </p:nvCxnSpPr>
        <p:spPr>
          <a:xfrm rot="10800000" flipV="1">
            <a:off x="4178269" y="4219636"/>
            <a:ext cx="1917733" cy="628270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/>
          <p:nvPr/>
        </p:nvCxnSpPr>
        <p:spPr>
          <a:xfrm rot="5400000">
            <a:off x="4989919" y="3705604"/>
            <a:ext cx="1756726" cy="455436"/>
          </a:xfrm>
          <a:prstGeom prst="bentConnector3">
            <a:avLst>
              <a:gd name="adj1" fmla="val 66347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endCxn id="76" idx="0"/>
          </p:cNvCxnSpPr>
          <p:nvPr/>
        </p:nvCxnSpPr>
        <p:spPr>
          <a:xfrm>
            <a:off x="4877848" y="4219634"/>
            <a:ext cx="2140605" cy="600274"/>
          </a:xfrm>
          <a:prstGeom prst="bentConnector2">
            <a:avLst/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73"/>
          <p:cNvGrpSpPr/>
          <p:nvPr/>
        </p:nvGrpSpPr>
        <p:grpSpPr>
          <a:xfrm>
            <a:off x="6415860" y="4801789"/>
            <a:ext cx="1205185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75" name="Rounded Rectangle 74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6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Defect-based</a:t>
              </a:r>
            </a:p>
          </p:txBody>
        </p:sp>
      </p:grpSp>
      <p:grpSp>
        <p:nvGrpSpPr>
          <p:cNvPr id="15" name="Group 81"/>
          <p:cNvGrpSpPr/>
          <p:nvPr/>
        </p:nvGrpSpPr>
        <p:grpSpPr>
          <a:xfrm>
            <a:off x="7815384" y="4811668"/>
            <a:ext cx="1205185" cy="618639"/>
            <a:chOff x="1564549" y="2988051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83" name="Rounded Rectangle 82"/>
            <p:cNvSpPr/>
            <p:nvPr/>
          </p:nvSpPr>
          <p:spPr>
            <a:xfrm>
              <a:off x="1564549" y="2988051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4" name="Rounded Rectangle 4"/>
            <p:cNvSpPr/>
            <p:nvPr/>
          </p:nvSpPr>
          <p:spPr>
            <a:xfrm>
              <a:off x="1584359" y="3007860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kern="1200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Dynamic analysis</a:t>
              </a:r>
            </a:p>
          </p:txBody>
        </p:sp>
      </p:grpSp>
      <p:grpSp>
        <p:nvGrpSpPr>
          <p:cNvPr id="16" name="Group 88"/>
          <p:cNvGrpSpPr/>
          <p:nvPr/>
        </p:nvGrpSpPr>
        <p:grpSpPr>
          <a:xfrm>
            <a:off x="1158060" y="5963748"/>
            <a:ext cx="1474661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90" name="Rounded Rectangle 89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Functional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17" name="Group 91"/>
          <p:cNvGrpSpPr/>
          <p:nvPr/>
        </p:nvGrpSpPr>
        <p:grpSpPr>
          <a:xfrm>
            <a:off x="2820445" y="5963748"/>
            <a:ext cx="1447800" cy="618639"/>
            <a:chOff x="1270535" y="1304859"/>
            <a:chExt cx="1953704" cy="676342"/>
          </a:xfrm>
          <a:scene3d>
            <a:camera prst="orthographicFront"/>
            <a:lightRig rig="threePt" dir="t"/>
          </a:scene3d>
        </p:grpSpPr>
        <p:sp>
          <p:nvSpPr>
            <p:cNvPr id="93" name="Rounded Rectangle 92"/>
            <p:cNvSpPr/>
            <p:nvPr/>
          </p:nvSpPr>
          <p:spPr>
            <a:xfrm>
              <a:off x="1270535" y="1304859"/>
              <a:ext cx="1953704" cy="676342"/>
            </a:xfrm>
            <a:prstGeom prst="roundRect">
              <a:avLst>
                <a:gd name="adj" fmla="val 10000"/>
              </a:avLst>
            </a:pr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39999">
                  <a:schemeClr val="tx2">
                    <a:lumMod val="60000"/>
                    <a:lumOff val="40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50800" dist="38100" dir="2700000" algn="tl" rotWithShape="0">
                <a:schemeClr val="bg2">
                  <a:lumMod val="60000"/>
                  <a:lumOff val="40000"/>
                  <a:alpha val="40000"/>
                </a:schemeClr>
              </a:outerShdw>
            </a:effectLst>
            <a:sp3d extrusionH="76200" contourW="12700">
              <a:bevelT/>
              <a:extrusionClr>
                <a:schemeClr val="accent5">
                  <a:lumMod val="20000"/>
                  <a:lumOff val="80000"/>
                </a:schemeClr>
              </a:extrusionClr>
              <a:contourClr>
                <a:schemeClr val="bg2">
                  <a:lumMod val="40000"/>
                  <a:lumOff val="60000"/>
                </a:schemeClr>
              </a:contourClr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4" name="Rounded Rectangle 4"/>
            <p:cNvSpPr/>
            <p:nvPr/>
          </p:nvSpPr>
          <p:spPr>
            <a:xfrm>
              <a:off x="1290344" y="1324668"/>
              <a:ext cx="1914086" cy="636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solidFill>
                    <a:schemeClr val="bg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Non-functional</a:t>
              </a:r>
              <a:endParaRPr lang="en-US" sz="1800" b="1" kern="1200" dirty="0" smtClean="0">
                <a:solidFill>
                  <a:schemeClr val="bg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cxnSp>
        <p:nvCxnSpPr>
          <p:cNvPr id="95" name="Elbow Connector 94"/>
          <p:cNvCxnSpPr>
            <a:stCxn id="57" idx="2"/>
            <a:endCxn id="93" idx="0"/>
          </p:cNvCxnSpPr>
          <p:nvPr/>
        </p:nvCxnSpPr>
        <p:spPr>
          <a:xfrm rot="16200000" flipH="1">
            <a:off x="2855245" y="5274648"/>
            <a:ext cx="542774" cy="835425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/>
          <p:cNvCxnSpPr>
            <a:stCxn id="57" idx="2"/>
            <a:endCxn id="90" idx="0"/>
          </p:cNvCxnSpPr>
          <p:nvPr/>
        </p:nvCxnSpPr>
        <p:spPr>
          <a:xfrm rot="5400000">
            <a:off x="2030769" y="5285597"/>
            <a:ext cx="542774" cy="813529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>
            <a:off x="6096000" y="4218426"/>
            <a:ext cx="2379911" cy="600816"/>
          </a:xfrm>
          <a:prstGeom prst="bentConnector3">
            <a:avLst>
              <a:gd name="adj1" fmla="val 99853"/>
            </a:avLst>
          </a:prstGeom>
          <a:ln w="25400">
            <a:solidFill>
              <a:schemeClr val="accent5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91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Experience-based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Tests are based </a:t>
            </a:r>
            <a:r>
              <a:rPr lang="en-US" dirty="0"/>
              <a:t>on </a:t>
            </a:r>
            <a:r>
              <a:rPr lang="en-US" dirty="0" smtClean="0"/>
              <a:t>people's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skills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knowledge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intuition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experience</a:t>
            </a:r>
            <a:r>
              <a:rPr lang="en-US" dirty="0" smtClean="0"/>
              <a:t> </a:t>
            </a:r>
            <a:r>
              <a:rPr lang="en-US" dirty="0"/>
              <a:t>with </a:t>
            </a:r>
            <a:r>
              <a:rPr lang="en-US" dirty="0" smtClean="0"/>
              <a:t>similar applications </a:t>
            </a:r>
            <a:r>
              <a:rPr lang="en-US" dirty="0"/>
              <a:t>or </a:t>
            </a:r>
            <a:r>
              <a:rPr lang="en-US" dirty="0" smtClean="0"/>
              <a:t>technologies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K</a:t>
            </a:r>
            <a:r>
              <a:rPr lang="en-US" dirty="0" smtClean="0"/>
              <a:t>nowledge of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testers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developers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users</a:t>
            </a:r>
            <a:r>
              <a:rPr lang="en-US" dirty="0" smtClean="0"/>
              <a:t> and other stakeholders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Knowledge </a:t>
            </a:r>
            <a:r>
              <a:rPr lang="en-US" dirty="0" smtClean="0"/>
              <a:t>about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software</a:t>
            </a:r>
            <a:r>
              <a:rPr lang="en-US" dirty="0" smtClean="0"/>
              <a:t>, its usage and its environment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Knowledge </a:t>
            </a:r>
            <a:r>
              <a:rPr lang="en-US" dirty="0"/>
              <a:t>about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likely defects </a:t>
            </a:r>
            <a:r>
              <a:rPr lang="en-US" dirty="0"/>
              <a:t>and their </a:t>
            </a:r>
            <a:r>
              <a:rPr lang="en-US" dirty="0" smtClean="0"/>
              <a:t>distribution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50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Experience-based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Checklist Testing</a:t>
            </a:r>
          </a:p>
          <a:p>
            <a:endParaRPr lang="en-US" dirty="0"/>
          </a:p>
          <a:p>
            <a:r>
              <a:rPr lang="en-US" dirty="0"/>
              <a:t>Error </a:t>
            </a:r>
            <a:r>
              <a:rPr lang="en-US" dirty="0" smtClean="0"/>
              <a:t>Guessing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Exploratory Testing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23</a:t>
            </a:fld>
            <a:endParaRPr lang="bg-BG"/>
          </a:p>
        </p:txBody>
      </p:sp>
      <p:pic>
        <p:nvPicPr>
          <p:cNvPr id="1026" name="Picture 2" descr="http://blueskydesigngroup.com.au/wp-content/uploads/2011/07/processes_experience-desig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559" y="4369773"/>
            <a:ext cx="3009042" cy="1667233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5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81200"/>
            <a:ext cx="7924800" cy="685800"/>
          </a:xfrm>
        </p:spPr>
        <p:txBody>
          <a:bodyPr/>
          <a:lstStyle/>
          <a:p>
            <a:r>
              <a:rPr lang="en-US" dirty="0"/>
              <a:t>Checklist </a:t>
            </a:r>
            <a:r>
              <a:rPr lang="en-US" dirty="0" smtClean="0"/>
              <a:t>Testing</a:t>
            </a:r>
            <a:endParaRPr 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962399"/>
            <a:ext cx="2686050" cy="1794281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 descr="http://1.bp.blogspot.com/-ZBDNay5gMCE/TZJfh-bhXLI/AAAAAAAAACM/SM0ppre28C8/s1600/checklist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545090"/>
            <a:ext cx="2743200" cy="2628900"/>
          </a:xfrm>
          <a:prstGeom prst="rect">
            <a:avLst/>
          </a:prstGeom>
          <a:noFill/>
          <a:effectLst>
            <a:glow rad="635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7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Checklist Testing?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Checklist-based testing involves using checklists by </a:t>
            </a:r>
            <a:r>
              <a:rPr lang="en-US" dirty="0"/>
              <a:t>testers to guide their </a:t>
            </a:r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checklist</a:t>
            </a:r>
            <a:r>
              <a:rPr lang="en-US" dirty="0" smtClean="0"/>
              <a:t> is basically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high-level list </a:t>
            </a:r>
            <a:r>
              <a:rPr lang="en-US" dirty="0" smtClean="0"/>
              <a:t>(guide or a reminder list) of</a:t>
            </a:r>
          </a:p>
          <a:p>
            <a:pPr lvl="2"/>
            <a:r>
              <a:rPr lang="en-US" dirty="0" smtClean="0"/>
              <a:t>Issues to be tested</a:t>
            </a:r>
          </a:p>
          <a:p>
            <a:pPr lvl="2"/>
            <a:r>
              <a:rPr lang="en-US" dirty="0" smtClean="0"/>
              <a:t>Lists of rules</a:t>
            </a:r>
          </a:p>
          <a:p>
            <a:pPr lvl="2"/>
            <a:r>
              <a:rPr lang="en-US" dirty="0" smtClean="0"/>
              <a:t>Criteria to be met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onditions to be verified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0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Checklist Testing</a:t>
            </a:r>
            <a:r>
              <a:rPr lang="en-US" dirty="0" smtClean="0"/>
              <a:t>?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Checklists are usually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developed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and refine over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 </a:t>
            </a:r>
            <a:r>
              <a:rPr lang="en-US" dirty="0" smtClean="0"/>
              <a:t>on the base of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experience </a:t>
            </a:r>
            <a:r>
              <a:rPr lang="en-US" dirty="0" smtClean="0"/>
              <a:t>of the </a:t>
            </a:r>
            <a:r>
              <a:rPr lang="en-US" dirty="0"/>
              <a:t>tester </a:t>
            </a:r>
            <a:endParaRPr lang="en-US" dirty="0" smtClean="0"/>
          </a:p>
          <a:p>
            <a:pPr lvl="1"/>
            <a:r>
              <a:rPr lang="en-US" dirty="0" smtClean="0"/>
              <a:t>Standards</a:t>
            </a:r>
          </a:p>
          <a:p>
            <a:pPr lvl="1"/>
            <a:r>
              <a:rPr lang="en-US" dirty="0" smtClean="0"/>
              <a:t>Important functional areas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revious trouble-areas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24578" name="Picture 2" descr="http://www.mlmclassroom.org/img/checklist.gif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810000"/>
            <a:ext cx="2178591" cy="2457451"/>
          </a:xfrm>
          <a:prstGeom prst="rect">
            <a:avLst/>
          </a:prstGeom>
          <a:noFill/>
          <a:effectLst>
            <a:glow rad="635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63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Centered Organization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checklist is usually organized around a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theme</a:t>
            </a:r>
          </a:p>
          <a:p>
            <a:pPr lvl="1"/>
            <a:r>
              <a:rPr lang="en-US" dirty="0" smtClean="0"/>
              <a:t>Quality characteristics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ser </a:t>
            </a:r>
            <a:r>
              <a:rPr lang="en-US" dirty="0"/>
              <a:t>interface </a:t>
            </a:r>
            <a:r>
              <a:rPr lang="en-US" dirty="0" smtClean="0"/>
              <a:t>standards</a:t>
            </a:r>
          </a:p>
          <a:p>
            <a:pPr lvl="1"/>
            <a:r>
              <a:rPr lang="en-US" dirty="0"/>
              <a:t>K</a:t>
            </a:r>
            <a:r>
              <a:rPr lang="en-US" dirty="0" smtClean="0"/>
              <a:t>ey operations</a:t>
            </a:r>
          </a:p>
          <a:p>
            <a:pPr lvl="1"/>
            <a:r>
              <a:rPr lang="en-US" dirty="0" smtClean="0"/>
              <a:t>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638550"/>
            <a:ext cx="3479800" cy="2609850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187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Exemplary Checklist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 checklist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usability of a system </a:t>
            </a:r>
            <a:r>
              <a:rPr lang="en-US" dirty="0" smtClean="0"/>
              <a:t>could be: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Accessibility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R"/>
            </a:pPr>
            <a:r>
              <a:rPr lang="en-US" dirty="0" smtClean="0"/>
              <a:t> Site </a:t>
            </a:r>
            <a:r>
              <a:rPr lang="en-US" dirty="0"/>
              <a:t>l</a:t>
            </a:r>
            <a:r>
              <a:rPr lang="en-US" dirty="0" smtClean="0"/>
              <a:t>oad-time </a:t>
            </a:r>
            <a:r>
              <a:rPr lang="en-US" dirty="0"/>
              <a:t>i</a:t>
            </a:r>
            <a:r>
              <a:rPr lang="en-US" dirty="0" smtClean="0"/>
              <a:t>s reasonable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R"/>
            </a:pPr>
            <a:r>
              <a:rPr lang="en-US" dirty="0"/>
              <a:t> </a:t>
            </a:r>
            <a:r>
              <a:rPr lang="en-US" dirty="0" smtClean="0"/>
              <a:t>Font size/spacing is easy </a:t>
            </a:r>
            <a:r>
              <a:rPr lang="en-US" dirty="0"/>
              <a:t>to </a:t>
            </a:r>
            <a:r>
              <a:rPr lang="en-US" dirty="0" smtClean="0"/>
              <a:t>read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"/>
            </a:pPr>
            <a:r>
              <a:rPr lang="en-US" dirty="0" smtClean="0"/>
              <a:t> Adequate text-to-background contrast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Layout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R"/>
            </a:pPr>
            <a:r>
              <a:rPr lang="en-US" dirty="0" smtClean="0"/>
              <a:t> Important </a:t>
            </a:r>
            <a:r>
              <a:rPr lang="en-US" dirty="0"/>
              <a:t>content is displayed </a:t>
            </a:r>
            <a:r>
              <a:rPr lang="en-US" dirty="0" smtClean="0"/>
              <a:t>first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R"/>
            </a:pPr>
            <a:r>
              <a:rPr lang="en-US" dirty="0"/>
              <a:t> </a:t>
            </a:r>
            <a:r>
              <a:rPr lang="en-US" dirty="0" smtClean="0"/>
              <a:t>Related </a:t>
            </a:r>
            <a:r>
              <a:rPr lang="en-US" dirty="0"/>
              <a:t>information is grouped together clearly</a:t>
            </a:r>
          </a:p>
          <a:p>
            <a:pPr lvl="2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15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Exemplary Checklist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 checklist for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usability of a system </a:t>
            </a:r>
            <a:r>
              <a:rPr lang="en-US" dirty="0" smtClean="0"/>
              <a:t>could be: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Navigation</a:t>
            </a:r>
            <a:endParaRPr lang="en-US" dirty="0"/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"/>
            </a:pPr>
            <a:r>
              <a:rPr lang="en-US" dirty="0" smtClean="0"/>
              <a:t> Navigation </a:t>
            </a:r>
            <a:r>
              <a:rPr lang="en-US" dirty="0"/>
              <a:t>is constant on every </a:t>
            </a:r>
            <a:r>
              <a:rPr lang="en-US" dirty="0" smtClean="0"/>
              <a:t>page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"/>
            </a:pPr>
            <a:r>
              <a:rPr lang="en-US" dirty="0"/>
              <a:t> </a:t>
            </a:r>
            <a:r>
              <a:rPr lang="en-US" dirty="0" smtClean="0"/>
              <a:t>Links </a:t>
            </a:r>
            <a:r>
              <a:rPr lang="en-US" dirty="0"/>
              <a:t>are consistent &amp; easy to identify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Q"/>
            </a:pPr>
            <a:r>
              <a:rPr lang="en-US" dirty="0" smtClean="0"/>
              <a:t> Site </a:t>
            </a:r>
            <a:r>
              <a:rPr lang="en-US" dirty="0"/>
              <a:t>search is easy to </a:t>
            </a:r>
            <a:r>
              <a:rPr lang="en-US" dirty="0" smtClean="0"/>
              <a:t>access</a:t>
            </a:r>
          </a:p>
          <a:p>
            <a:pPr lvl="2">
              <a:lnSpc>
                <a:spcPct val="100000"/>
              </a:lnSpc>
              <a:buFont typeface="Wingdings 2" panose="05020102010507070707" pitchFamily="18" charset="2"/>
              <a:buChar char="R"/>
            </a:pPr>
            <a:r>
              <a:rPr lang="en-US" dirty="0"/>
              <a:t> </a:t>
            </a:r>
            <a:r>
              <a:rPr lang="en-US" dirty="0" smtClean="0"/>
              <a:t>Important links aren’t placed in moving features</a:t>
            </a:r>
            <a:endParaRPr lang="en-US" dirty="0"/>
          </a:p>
          <a:p>
            <a:pPr lvl="2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847" y="4995661"/>
            <a:ext cx="2312894" cy="1329796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671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Defect </a:t>
            </a:r>
            <a:r>
              <a:rPr lang="en-US" dirty="0" smtClean="0"/>
              <a:t>Taxonomies</a:t>
            </a:r>
          </a:p>
          <a:p>
            <a:pPr>
              <a:lnSpc>
                <a:spcPct val="100000"/>
              </a:lnSpc>
            </a:pPr>
            <a:r>
              <a:rPr lang="en-US" dirty="0"/>
              <a:t>Experience-based </a:t>
            </a:r>
            <a:r>
              <a:rPr lang="en-US" dirty="0" smtClean="0"/>
              <a:t>Techniques: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Checklist Testing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Error </a:t>
            </a:r>
            <a:r>
              <a:rPr lang="en-US" dirty="0"/>
              <a:t>Guessing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Exploratory Testing</a:t>
            </a:r>
            <a:endParaRPr lang="en-US" dirty="0"/>
          </a:p>
          <a:p>
            <a:pPr marL="357188" lvl="1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130" y="2743200"/>
            <a:ext cx="2181225" cy="1362075"/>
          </a:xfrm>
          <a:prstGeom prst="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846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Advantages of Checklist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r>
              <a:rPr lang="en-US" dirty="0" smtClean="0"/>
              <a:t>Checklists can be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reused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aving time and energy</a:t>
            </a:r>
          </a:p>
          <a:p>
            <a:r>
              <a:rPr lang="en-US" dirty="0"/>
              <a:t>H</a:t>
            </a:r>
            <a:r>
              <a:rPr lang="en-US" dirty="0" smtClean="0"/>
              <a:t>elp in deciding where to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concentrate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efforts</a:t>
            </a:r>
          </a:p>
          <a:p>
            <a:r>
              <a:rPr lang="en-US" dirty="0" smtClean="0"/>
              <a:t>Valuable in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time-pressure</a:t>
            </a:r>
            <a:r>
              <a:rPr lang="en-US" dirty="0" smtClean="0"/>
              <a:t> circumstances</a:t>
            </a:r>
          </a:p>
          <a:p>
            <a:pPr lvl="1"/>
            <a:r>
              <a:rPr lang="en-US" dirty="0" smtClean="0"/>
              <a:t>Prevents forgetting important issues</a:t>
            </a:r>
          </a:p>
          <a:p>
            <a:r>
              <a:rPr lang="en-US" dirty="0" smtClean="0"/>
              <a:t>Offers a good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structured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base</a:t>
            </a:r>
            <a:r>
              <a:rPr lang="en-US" dirty="0" smtClean="0"/>
              <a:t> for testing</a:t>
            </a:r>
          </a:p>
          <a:p>
            <a:r>
              <a:rPr lang="en-US" dirty="0" smtClean="0"/>
              <a:t>Helps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spreading valuable ideas </a:t>
            </a:r>
            <a:r>
              <a:rPr lang="en-US" dirty="0" smtClean="0"/>
              <a:t>for testing among testers and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47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524000"/>
            <a:ext cx="7924800" cy="685800"/>
          </a:xfrm>
        </p:spPr>
        <p:txBody>
          <a:bodyPr/>
          <a:lstStyle/>
          <a:p>
            <a:r>
              <a:rPr lang="en-US" dirty="0"/>
              <a:t>Error </a:t>
            </a:r>
            <a:r>
              <a:rPr lang="en-US" dirty="0" smtClean="0"/>
              <a:t>Guessing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828365"/>
            <a:ext cx="1981200" cy="2977213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3778623" y="2985247"/>
            <a:ext cx="1586753" cy="234875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863788" y="3021105"/>
            <a:ext cx="1241611" cy="23128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8"/>
          <p:cNvSpPr>
            <a:spLocks noChangeArrowheads="1"/>
          </p:cNvSpPr>
          <p:nvPr/>
        </p:nvSpPr>
        <p:spPr bwMode="auto">
          <a:xfrm>
            <a:off x="5876364" y="2438400"/>
            <a:ext cx="3169023" cy="919401"/>
          </a:xfrm>
          <a:prstGeom prst="wedgeRoundRectCallout">
            <a:avLst>
              <a:gd name="adj1" fmla="val -62696"/>
              <a:gd name="adj2" fmla="val 56819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Good Testers DO NOT Guess!</a:t>
            </a:r>
            <a:endParaRPr lang="en-US" sz="24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94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Error Guessing?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410200"/>
          </a:xfrm>
        </p:spPr>
        <p:txBody>
          <a:bodyPr/>
          <a:lstStyle/>
          <a:p>
            <a:r>
              <a:rPr lang="en-US" sz="3000" dirty="0" smtClean="0"/>
              <a:t>They </a:t>
            </a:r>
            <a:r>
              <a:rPr lang="en-US" sz="3000" dirty="0"/>
              <a:t>build hypothesis where a bug might exist based </a:t>
            </a:r>
            <a:r>
              <a:rPr lang="en-US" sz="3000" dirty="0" smtClean="0"/>
              <a:t>on</a:t>
            </a:r>
            <a:endParaRPr lang="en-US" sz="3000" dirty="0"/>
          </a:p>
          <a:p>
            <a:pPr lvl="1"/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Previous experience</a:t>
            </a:r>
          </a:p>
          <a:p>
            <a:pPr lvl="2"/>
            <a:r>
              <a:rPr lang="en-US" sz="2600" dirty="0" smtClean="0"/>
              <a:t>Earlier testing phases or</a:t>
            </a:r>
            <a:r>
              <a:rPr lang="en-US" sz="2600" dirty="0" smtClean="0">
                <a:solidFill>
                  <a:srgbClr val="EBFFD2"/>
                </a:solidFill>
              </a:rPr>
              <a:t> </a:t>
            </a:r>
            <a:r>
              <a:rPr lang="en-US" sz="2600" dirty="0"/>
              <a:t>cycles</a:t>
            </a:r>
          </a:p>
          <a:p>
            <a:pPr lvl="2"/>
            <a:r>
              <a:rPr lang="en-US" sz="2600" dirty="0"/>
              <a:t>Similar </a:t>
            </a:r>
            <a:r>
              <a:rPr lang="en-US" sz="2600" dirty="0" smtClean="0"/>
              <a:t>or related systems</a:t>
            </a:r>
            <a:endParaRPr lang="en-US" sz="2600" dirty="0"/>
          </a:p>
          <a:p>
            <a:pPr lvl="1"/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Understanding of the system under test</a:t>
            </a:r>
          </a:p>
          <a:p>
            <a:pPr lvl="2"/>
            <a:r>
              <a:rPr lang="en-US" sz="2600" dirty="0"/>
              <a:t>Design method</a:t>
            </a:r>
          </a:p>
          <a:p>
            <a:pPr lvl="2"/>
            <a:r>
              <a:rPr lang="en-US" sz="2600" dirty="0"/>
              <a:t>Implementation technology</a:t>
            </a:r>
          </a:p>
          <a:p>
            <a:pPr lvl="1"/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Knowledge of typical implementation errors</a:t>
            </a:r>
          </a:p>
          <a:p>
            <a:pPr lvl="2"/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78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33</a:t>
            </a:fld>
            <a:endParaRPr lang="bg-BG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1" r="10166"/>
          <a:stretch/>
        </p:blipFill>
        <p:spPr>
          <a:xfrm>
            <a:off x="0" y="4763"/>
            <a:ext cx="9153832" cy="6853237"/>
          </a:xfrm>
        </p:spPr>
      </p:pic>
    </p:spTree>
    <p:extLst>
      <p:ext uri="{BB962C8B-B14F-4D97-AF65-F5344CB8AC3E}">
        <p14:creationId xmlns:p14="http://schemas.microsoft.com/office/powerpoint/2010/main" val="174069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“guessing”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“guessing” is not in itself a technique, but rather a skill that can and should be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applied to all of the other testing techniques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31459" y="3263153"/>
            <a:ext cx="4948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Because it can make our testing more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effective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5729" y="3322786"/>
            <a:ext cx="1205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</a:t>
            </a:r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400" y="4008129"/>
            <a:ext cx="1447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WHY?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9953" y="4698868"/>
            <a:ext cx="1461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 WHY?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5302" y="5389607"/>
            <a:ext cx="2436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WHY? WHY? WHY?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31459" y="3891018"/>
            <a:ext cx="5764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To produce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fewer </a:t>
            </a:r>
            <a:r>
              <a:rPr lang="en-US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tests 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that could catch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most of the bugs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31459" y="4762367"/>
            <a:ext cx="413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To bring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more value 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to the project!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31459" y="5356717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bg-BG"/>
            </a:defPPr>
            <a:lvl1pPr>
              <a:defRPr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Because it makes you feel smart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878" y="5355234"/>
            <a:ext cx="1439148" cy="959432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136288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of Error Guessing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Focus </a:t>
            </a:r>
            <a:r>
              <a:rPr lang="en-US" dirty="0"/>
              <a:t>the testing activity on areas that have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not been handled </a:t>
            </a:r>
            <a:r>
              <a:rPr lang="en-US" dirty="0"/>
              <a:t>by the other more formal </a:t>
            </a:r>
            <a:r>
              <a:rPr lang="en-US" dirty="0" smtClean="0"/>
              <a:t>techniques</a:t>
            </a:r>
          </a:p>
          <a:p>
            <a:pPr lvl="1"/>
            <a:r>
              <a:rPr lang="en-US" dirty="0" smtClean="0"/>
              <a:t>E.g., </a:t>
            </a:r>
            <a:r>
              <a:rPr lang="en-US" dirty="0"/>
              <a:t>equivalence partitioning and boundary value </a:t>
            </a:r>
            <a:r>
              <a:rPr lang="en-US" dirty="0" smtClean="0"/>
              <a:t>analysis</a:t>
            </a:r>
          </a:p>
          <a:p>
            <a:r>
              <a:rPr lang="en-US" dirty="0" smtClean="0"/>
              <a:t>Intended </a:t>
            </a:r>
            <a:r>
              <a:rPr lang="en-US" dirty="0"/>
              <a:t>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compensate</a:t>
            </a:r>
            <a:r>
              <a:rPr lang="en-US" dirty="0"/>
              <a:t> for the inherent </a:t>
            </a:r>
            <a:r>
              <a:rPr lang="en-US" dirty="0" smtClean="0"/>
              <a:t>incompleteness of other techniques</a:t>
            </a:r>
          </a:p>
          <a:p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Complement</a:t>
            </a:r>
            <a:r>
              <a:rPr lang="en-US" dirty="0"/>
              <a:t> equivalence partitioning and boundary value </a:t>
            </a:r>
            <a:r>
              <a:rPr lang="en-US" dirty="0" smtClean="0"/>
              <a:t>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07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436" y="2294966"/>
            <a:ext cx="8135470" cy="1801906"/>
          </a:xfrm>
        </p:spPr>
        <p:txBody>
          <a:bodyPr/>
          <a:lstStyle/>
          <a:p>
            <a:pPr marL="0" indent="0" algn="ctr">
              <a:buNone/>
            </a:pPr>
            <a:r>
              <a:rPr lang="en-US" sz="5000" dirty="0">
                <a:ln w="500">
                  <a:noFill/>
                </a:ln>
                <a:solidFill>
                  <a:schemeClr val="tx2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  <a:latin typeface="+mj-lt"/>
                <a:ea typeface="+mj-ea"/>
                <a:cs typeface="+mj-cs"/>
              </a:rPr>
              <a:t>How to Improve Your Error Guessing Techniques?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36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2357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idx="1"/>
          </p:nvPr>
        </p:nvSpPr>
        <p:spPr>
          <a:xfrm>
            <a:off x="1582270" y="1407458"/>
            <a:ext cx="5661213" cy="690282"/>
          </a:xfrm>
        </p:spPr>
        <p:txBody>
          <a:bodyPr/>
          <a:lstStyle/>
          <a:p>
            <a:pPr marL="0" indent="0">
              <a:buNone/>
            </a:pPr>
            <a:r>
              <a:rPr lang="en-US" sz="5000" dirty="0">
                <a:ln w="500">
                  <a:noFill/>
                </a:ln>
                <a:solidFill>
                  <a:schemeClr val="tx2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  <a:latin typeface="+mj-lt"/>
                <a:ea typeface="+mj-ea"/>
                <a:cs typeface="+mj-cs"/>
              </a:rPr>
              <a:t>Spend more time…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63" y="2715140"/>
            <a:ext cx="3791789" cy="260093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37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1129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Improve your technical understanding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r>
              <a:rPr lang="en-US" dirty="0"/>
              <a:t>Talk with Developers</a:t>
            </a:r>
          </a:p>
          <a:p>
            <a:r>
              <a:rPr lang="en-US" dirty="0" smtClean="0"/>
              <a:t>Learn how </a:t>
            </a:r>
            <a:r>
              <a:rPr lang="en-US" dirty="0"/>
              <a:t>things are </a:t>
            </a:r>
            <a:r>
              <a:rPr lang="en-US" dirty="0" smtClean="0"/>
              <a:t>implemented</a:t>
            </a:r>
          </a:p>
          <a:p>
            <a:r>
              <a:rPr lang="en-US" dirty="0" smtClean="0"/>
              <a:t>Understand software architectures and design patterns</a:t>
            </a:r>
          </a:p>
          <a:p>
            <a:r>
              <a:rPr lang="en-US" dirty="0" smtClean="0"/>
              <a:t>Dive into the code</a:t>
            </a:r>
          </a:p>
          <a:p>
            <a:r>
              <a:rPr lang="en-US" dirty="0" smtClean="0"/>
              <a:t>Learn to code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3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Look for errors not only in the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410200"/>
          </a:xfrm>
        </p:spPr>
        <p:txBody>
          <a:bodyPr/>
          <a:lstStyle/>
          <a:p>
            <a:r>
              <a:rPr lang="en-US" dirty="0" smtClean="0"/>
              <a:t>Errors also can exist in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equirements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Design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esting itself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sage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pic>
        <p:nvPicPr>
          <p:cNvPr id="1946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3048000"/>
            <a:ext cx="2854712" cy="2743200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18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828800"/>
            <a:ext cx="7924800" cy="685800"/>
          </a:xfrm>
        </p:spPr>
        <p:txBody>
          <a:bodyPr/>
          <a:lstStyle/>
          <a:p>
            <a:r>
              <a:rPr lang="en-US" dirty="0"/>
              <a:t>Defect Taxonomies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631280"/>
            <a:ext cx="7924800" cy="569120"/>
          </a:xfrm>
        </p:spPr>
        <p:txBody>
          <a:bodyPr/>
          <a:lstStyle/>
          <a:p>
            <a:r>
              <a:rPr lang="en-US" dirty="0" smtClean="0"/>
              <a:t>Using Predefined Lists of Defects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870960"/>
            <a:ext cx="3505200" cy="1958531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70959"/>
            <a:ext cx="2216232" cy="1958531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395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Testers who are effective at error guessing use a range of experience and knowledge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Knowledge about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tested application</a:t>
            </a:r>
          </a:p>
          <a:p>
            <a:pPr lvl="2"/>
            <a:r>
              <a:rPr lang="en-US" dirty="0" smtClean="0"/>
              <a:t>E.g., used design method </a:t>
            </a:r>
            <a:r>
              <a:rPr lang="en-US" dirty="0"/>
              <a:t>or implementation technology</a:t>
            </a:r>
          </a:p>
          <a:p>
            <a:pPr lvl="1"/>
            <a:r>
              <a:rPr lang="en-US" dirty="0"/>
              <a:t>Knowledge of the results of any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earlier testing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phases</a:t>
            </a:r>
          </a:p>
          <a:p>
            <a:pPr lvl="2"/>
            <a:r>
              <a:rPr lang="en-US" dirty="0"/>
              <a:t>P</a:t>
            </a:r>
            <a:r>
              <a:rPr lang="en-US" dirty="0" smtClean="0"/>
              <a:t>articularly </a:t>
            </a:r>
            <a:r>
              <a:rPr lang="en-US" dirty="0"/>
              <a:t>important in Regression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34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 Required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Testers who are effective at error guessing use a range of experience and knowledge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Experience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 similar or related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systems</a:t>
            </a:r>
          </a:p>
          <a:p>
            <a:pPr lvl="2"/>
            <a:r>
              <a:rPr lang="en-US" dirty="0" smtClean="0"/>
              <a:t>Knowing </a:t>
            </a:r>
            <a:r>
              <a:rPr lang="en-US" dirty="0"/>
              <a:t>where defects have arisen previously in those </a:t>
            </a:r>
            <a:r>
              <a:rPr lang="en-US" dirty="0" smtClean="0"/>
              <a:t>systems</a:t>
            </a:r>
          </a:p>
          <a:p>
            <a:pPr lvl="1"/>
            <a:r>
              <a:rPr lang="en-US" dirty="0"/>
              <a:t>Knowledge of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typical implementation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errors</a:t>
            </a:r>
          </a:p>
          <a:p>
            <a:pPr lvl="2"/>
            <a:r>
              <a:rPr lang="en-US" dirty="0" smtClean="0"/>
              <a:t>E.g., division </a:t>
            </a:r>
            <a:r>
              <a:rPr lang="en-US" dirty="0"/>
              <a:t>by zero </a:t>
            </a:r>
            <a:r>
              <a:rPr lang="en-US" dirty="0" smtClean="0"/>
              <a:t>errors</a:t>
            </a:r>
          </a:p>
          <a:p>
            <a:pPr lvl="1"/>
            <a:r>
              <a:rPr lang="en-US" dirty="0"/>
              <a:t>General testing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rules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953000"/>
            <a:ext cx="2029298" cy="1430655"/>
          </a:xfrm>
          <a:prstGeom prst="roundRect">
            <a:avLst>
              <a:gd name="adj" fmla="val 10009"/>
            </a:avLst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173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people with different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experience</a:t>
            </a:r>
            <a:r>
              <a:rPr lang="en-US" dirty="0"/>
              <a:t> will show different results</a:t>
            </a:r>
          </a:p>
          <a:p>
            <a:r>
              <a:rPr lang="en-US" dirty="0"/>
              <a:t>Different experiences with different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parts of the software</a:t>
            </a:r>
            <a:r>
              <a:rPr lang="en-US" dirty="0"/>
              <a:t> will show different results</a:t>
            </a:r>
          </a:p>
          <a:p>
            <a:r>
              <a:rPr lang="en-US" dirty="0"/>
              <a:t>As tester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advances in the project </a:t>
            </a:r>
            <a:r>
              <a:rPr lang="en-US" dirty="0"/>
              <a:t>and learns more about the system, he/she may become better in Error </a:t>
            </a:r>
            <a:r>
              <a:rPr lang="en-US" dirty="0" smtClean="0"/>
              <a:t>Guessing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76800"/>
            <a:ext cx="2168464" cy="1447347"/>
          </a:xfrm>
          <a:prstGeom prst="roundRect">
            <a:avLst>
              <a:gd name="adj" fmla="val 10650"/>
            </a:avLst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557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using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Advantages of Error Guessing</a:t>
            </a:r>
          </a:p>
          <a:p>
            <a:pPr lvl="1"/>
            <a:r>
              <a:rPr lang="en-US" dirty="0"/>
              <a:t>Highly successful testers are very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effective</a:t>
            </a:r>
            <a:r>
              <a:rPr lang="en-US" dirty="0"/>
              <a:t> at quickly evaluating a program and running an attack that exposes defects</a:t>
            </a:r>
          </a:p>
          <a:p>
            <a:pPr lvl="1"/>
            <a:r>
              <a:rPr lang="en-US" dirty="0" smtClean="0"/>
              <a:t>Can </a:t>
            </a:r>
            <a:r>
              <a:rPr lang="en-US" dirty="0"/>
              <a:t>be used to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complement</a:t>
            </a:r>
            <a:r>
              <a:rPr lang="en-US" dirty="0"/>
              <a:t> other testing approaches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is </a:t>
            </a:r>
            <a:r>
              <a:rPr lang="en-US" dirty="0" smtClean="0"/>
              <a:t>more a skill then a technique </a:t>
            </a:r>
            <a:r>
              <a:rPr lang="en-US" dirty="0"/>
              <a:t>that is well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worth cultivating 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2"/>
            <a:r>
              <a:rPr lang="en-US" dirty="0"/>
              <a:t>I</a:t>
            </a:r>
            <a:r>
              <a:rPr lang="en-US" dirty="0" smtClean="0"/>
              <a:t>t </a:t>
            </a:r>
            <a:r>
              <a:rPr lang="en-US" dirty="0"/>
              <a:t>can make testing much more </a:t>
            </a:r>
            <a:r>
              <a:rPr lang="en-US" dirty="0" smtClean="0"/>
              <a:t>effective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4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05000"/>
            <a:ext cx="7924800" cy="685800"/>
          </a:xfrm>
        </p:spPr>
        <p:txBody>
          <a:bodyPr/>
          <a:lstStyle/>
          <a:p>
            <a:r>
              <a:rPr lang="en-US" dirty="0" smtClean="0"/>
              <a:t>Exploratory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667000"/>
            <a:ext cx="7924800" cy="569120"/>
          </a:xfrm>
        </p:spPr>
        <p:txBody>
          <a:bodyPr/>
          <a:lstStyle/>
          <a:p>
            <a:r>
              <a:rPr lang="en-US" dirty="0" smtClean="0"/>
              <a:t>Learn, Test and Execute Simultaneously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581400"/>
            <a:ext cx="2060874" cy="2524125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72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5123835"/>
            <a:ext cx="8686800" cy="1543665"/>
          </a:xfrm>
        </p:spPr>
        <p:txBody>
          <a:bodyPr/>
          <a:lstStyle/>
          <a:p>
            <a:pPr lvl="1"/>
            <a:r>
              <a:rPr lang="en-US" dirty="0"/>
              <a:t>The term "exploratory testing" is coined by </a:t>
            </a:r>
            <a:r>
              <a:rPr lang="en-US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Cem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Kaner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/>
              <a:t>in his book "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 Computer Software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pic>
        <p:nvPicPr>
          <p:cNvPr id="7" name="Picture 2" descr="http://stagingqablogpractitestcom.c.presscdn.com/wp-content/uploads/2012/12/JamesBac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343" y="1302650"/>
            <a:ext cx="1468933" cy="1958577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391400" y="2093351"/>
            <a:ext cx="1524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other…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60075" y="3527076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Cem</a:t>
            </a:r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Kaner</a:t>
            </a:r>
            <a:endParaRPr lang="en-US" sz="2000" b="1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45344" y="3527076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James Bach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35362" y="3527076"/>
            <a:ext cx="1883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Michael Bolton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5" y="1304310"/>
            <a:ext cx="1598150" cy="1956918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l="21571" r="22638"/>
          <a:stretch/>
        </p:blipFill>
        <p:spPr>
          <a:xfrm>
            <a:off x="5397910" y="1293555"/>
            <a:ext cx="1475823" cy="1967672"/>
          </a:xfrm>
          <a:prstGeom prst="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205962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Exploratory Testing?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Exploratory </a:t>
            </a:r>
            <a:r>
              <a:rPr lang="en-US" dirty="0" smtClean="0"/>
              <a:t>Testing?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89014" y="2057400"/>
            <a:ext cx="7164386" cy="10772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Simultaneous test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design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, test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execution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, and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learning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.</a:t>
            </a:r>
            <a:endParaRPr lang="bg-BG" noProof="1">
              <a:solidFill>
                <a:schemeClr val="tx1">
                  <a:lumMod val="20000"/>
                  <a:lumOff val="80000"/>
                </a:schemeClr>
              </a:solidFill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00600" y="3429000"/>
            <a:ext cx="335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James Bach, 1995</a:t>
            </a: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854" y="4343400"/>
            <a:ext cx="3620293" cy="1847088"/>
          </a:xfrm>
          <a:prstGeom prst="roundRect">
            <a:avLst>
              <a:gd name="adj" fmla="val 12167"/>
            </a:avLst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769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00100" algn="l"/>
              </a:tabLst>
            </a:pPr>
            <a:r>
              <a:rPr lang="en-US" sz="3800" dirty="0" smtClean="0"/>
              <a:t>What is Exploratory Testing? (2)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685800"/>
          </a:xfrm>
        </p:spPr>
        <p:txBody>
          <a:bodyPr/>
          <a:lstStyle/>
          <a:p>
            <a:r>
              <a:rPr lang="en-US" dirty="0"/>
              <a:t>The Exploratory Testing Research Summit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89807" y="2057400"/>
            <a:ext cx="716438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noProof="1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Simultaneous test design, test execution, </a:t>
            </a:r>
            <a:r>
              <a:rPr lang="en-US" noProof="1" smtClean="0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and learning, with </a:t>
            </a:r>
            <a:r>
              <a:rPr lang="en-US" noProof="1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an 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emphasis on learning</a:t>
            </a:r>
            <a:r>
              <a:rPr lang="en-US" noProof="1">
                <a:solidFill>
                  <a:schemeClr val="tx1">
                    <a:lumMod val="20000"/>
                    <a:lumOff val="80000"/>
                  </a:schemeClr>
                </a:solidFill>
                <a:cs typeface="Consolas" pitchFamily="49" charset="0"/>
              </a:rPr>
              <a:t>.</a:t>
            </a:r>
            <a:endParaRPr lang="bg-BG" noProof="1">
              <a:solidFill>
                <a:schemeClr val="tx1">
                  <a:lumMod val="20000"/>
                  <a:lumOff val="80000"/>
                </a:schemeClr>
              </a:solidFill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05400" y="3911025"/>
            <a:ext cx="335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onsolas" pitchFamily="49" charset="0"/>
              </a:rPr>
              <a:t>Cem Kaner, 2005</a:t>
            </a:r>
          </a:p>
        </p:txBody>
      </p:sp>
    </p:spTree>
    <p:extLst>
      <p:ext uri="{BB962C8B-B14F-4D97-AF65-F5344CB8AC3E}">
        <p14:creationId xmlns:p14="http://schemas.microsoft.com/office/powerpoint/2010/main" val="108090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Exploratory Testing?(3)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Exploratory </a:t>
            </a:r>
            <a:r>
              <a:rPr lang="en-US" dirty="0" smtClean="0"/>
              <a:t>Testing?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91759" y="1909479"/>
            <a:ext cx="8160483" cy="380104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 style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of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software testing </a:t>
            </a:r>
            <a:endParaRPr lang="en-US" sz="2700" dirty="0" smtClean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pPr marL="631825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that emphasizes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the personal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freedom and responsibility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of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the individual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tester</a:t>
            </a:r>
          </a:p>
          <a:p>
            <a:pPr marL="631825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to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continually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optimize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700" dirty="0">
                <a:effectLst/>
              </a:rPr>
              <a:t>the value of his work </a:t>
            </a:r>
            <a:endParaRPr lang="en-US" sz="2700" dirty="0" smtClean="0">
              <a:effectLst/>
            </a:endParaRPr>
          </a:p>
          <a:p>
            <a:pPr marL="631825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by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treating test-related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learning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test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test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execution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and test result interpretation </a:t>
            </a:r>
            <a:endParaRPr lang="en-US" sz="2700" dirty="0" smtClean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pPr marL="631825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as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mutually supportive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activities</a:t>
            </a:r>
          </a:p>
          <a:p>
            <a:pPr marL="631825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that </a:t>
            </a:r>
            <a:r>
              <a:rPr lang="en-US" sz="27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run in parallel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throughout </a:t>
            </a:r>
            <a:r>
              <a:rPr lang="en-US" sz="27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the </a:t>
            </a:r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project</a:t>
            </a:r>
            <a:endParaRPr lang="bg-BG" sz="2700" noProof="1">
              <a:solidFill>
                <a:schemeClr val="tx2">
                  <a:lumMod val="40000"/>
                  <a:lumOff val="60000"/>
                </a:schemeClr>
              </a:solidFill>
              <a:cs typeface="Consolas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30164" y="5984557"/>
            <a:ext cx="10090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endParaRPr lang="en-US" sz="2600" b="1" dirty="0">
              <a:solidFill>
                <a:schemeClr val="tx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46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Exploratory Testing?(4)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Exploratory </a:t>
            </a:r>
            <a:r>
              <a:rPr lang="en-US" dirty="0" smtClean="0"/>
              <a:t>Testing?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371599" y="1824841"/>
            <a:ext cx="6730181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Testing is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process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of evaluating a product by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learning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about it through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exploration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experimentation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which includes: questioning, study, modeling, observation and inference, output checking, etc.</a:t>
            </a:r>
            <a:endParaRPr lang="bg-BG" noProof="1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07376" y="5782269"/>
            <a:ext cx="950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2015</a:t>
            </a:r>
            <a:endParaRPr lang="en-US" sz="2600" b="1" dirty="0">
              <a:solidFill>
                <a:schemeClr val="tx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65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Classify Those Cars!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914400"/>
            <a:ext cx="8915400" cy="5787293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65929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25360"/>
            <a:ext cx="7086600" cy="838200"/>
          </a:xfrm>
        </p:spPr>
        <p:txBody>
          <a:bodyPr/>
          <a:lstStyle/>
          <a:p>
            <a:r>
              <a:rPr lang="en-US" dirty="0" smtClean="0"/>
              <a:t>When we are doing E.T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2575" lvl="1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/>
              <a:t>We become more exploratory when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we can't tell what tests should be run, in advance </a:t>
            </a:r>
            <a:r>
              <a:rPr lang="en-US" dirty="0"/>
              <a:t>of the test </a:t>
            </a:r>
            <a:r>
              <a:rPr lang="en-US" dirty="0" smtClean="0"/>
              <a:t>cycle</a:t>
            </a:r>
            <a:endParaRPr lang="bg-BG" dirty="0" smtClean="0"/>
          </a:p>
          <a:p>
            <a:r>
              <a:rPr lang="en-US" dirty="0" smtClean="0"/>
              <a:t>Any testing techniques can be used in an exploratory way!</a:t>
            </a:r>
          </a:p>
          <a:p>
            <a:r>
              <a:rPr lang="en-US" dirty="0" smtClean="0"/>
              <a:t>All testing is exploratory in some way…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But a skilled exploratory testing is what we aim for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50</a:t>
            </a:fld>
            <a:endParaRPr lang="bg-BG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731" y="5784414"/>
            <a:ext cx="1215513" cy="768786"/>
          </a:xfrm>
          <a:prstGeom prst="roundRect">
            <a:avLst>
              <a:gd name="adj" fmla="val 11924"/>
            </a:avLst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873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are doing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long as the tester 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thinking and learning </a:t>
            </a:r>
            <a:r>
              <a:rPr lang="en-US" dirty="0" smtClean="0"/>
              <a:t>while testing and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next tests </a:t>
            </a:r>
            <a:r>
              <a:rPr lang="en-US" dirty="0" smtClean="0"/>
              <a:t>are influenced by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learning</a:t>
            </a:r>
          </a:p>
          <a:p>
            <a:pPr lvl="1"/>
            <a:r>
              <a:rPr lang="en-US" dirty="0" smtClean="0"/>
              <a:t>Anytime </a:t>
            </a:r>
            <a:r>
              <a:rPr lang="en-US" dirty="0"/>
              <a:t>the next test we do is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influenced by the result of the last test </a:t>
            </a:r>
            <a:r>
              <a:rPr lang="en-US" dirty="0"/>
              <a:t>we </a:t>
            </a:r>
            <a:r>
              <a:rPr lang="en-US" dirty="0" smtClean="0"/>
              <a:t>did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51</a:t>
            </a:fld>
            <a:endParaRPr lang="bg-BG"/>
          </a:p>
        </p:txBody>
      </p:sp>
      <p:pic>
        <p:nvPicPr>
          <p:cNvPr id="6" name="Picture 2" descr="http://testmatick.com/wp-content/uploads/In-Course-of-Exploratory-Testing-One-May-Concentrate-O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627" y="3898320"/>
            <a:ext cx="2449973" cy="2654880"/>
          </a:xfrm>
          <a:prstGeom prst="roundRect">
            <a:avLst>
              <a:gd name="adj" fmla="val 11924"/>
            </a:avLst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36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vs. Ad </a:t>
            </a:r>
            <a:r>
              <a:rPr lang="en-US" dirty="0"/>
              <a:t>h</a:t>
            </a:r>
            <a:r>
              <a:rPr lang="en-US" dirty="0" smtClean="0"/>
              <a:t>oc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testing is to be </a:t>
            </a:r>
            <a:r>
              <a:rPr lang="en-US" dirty="0" smtClean="0"/>
              <a:t>distinguished </a:t>
            </a:r>
            <a:r>
              <a:rPr lang="en-US" dirty="0"/>
              <a:t>from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ad hoc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testing</a:t>
            </a:r>
          </a:p>
          <a:p>
            <a:pPr lvl="1"/>
            <a:r>
              <a:rPr lang="en-US" dirty="0" smtClean="0"/>
              <a:t>The term "ad </a:t>
            </a:r>
            <a:r>
              <a:rPr lang="en-US" dirty="0"/>
              <a:t>hoc </a:t>
            </a:r>
            <a:r>
              <a:rPr lang="en-US" dirty="0" smtClean="0"/>
              <a:t>testing" is often </a:t>
            </a:r>
            <a:r>
              <a:rPr lang="en-US" dirty="0"/>
              <a:t>associated with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sloppy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careless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unfocused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random</a:t>
            </a:r>
            <a:r>
              <a:rPr lang="en-US" dirty="0"/>
              <a:t>, and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unskilled</a:t>
            </a:r>
            <a:r>
              <a:rPr lang="en-US" dirty="0"/>
              <a:t>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4228706"/>
            <a:ext cx="2286000" cy="1928813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221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Control as You Test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974" y="4517922"/>
            <a:ext cx="8679426" cy="2035278"/>
          </a:xfrm>
        </p:spPr>
        <p:txBody>
          <a:bodyPr/>
          <a:lstStyle/>
          <a:p>
            <a:pPr lvl="1"/>
            <a:r>
              <a:rPr lang="en-US" sz="2800" dirty="0" smtClean="0"/>
              <a:t>The </a:t>
            </a:r>
            <a:r>
              <a:rPr lang="en-US" sz="2800" dirty="0"/>
              <a:t>tester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controls the design of test cases as they are performed</a:t>
            </a:r>
          </a:p>
          <a:p>
            <a:pPr lvl="1"/>
            <a:r>
              <a:rPr lang="en-US" sz="2800" dirty="0" smtClean="0"/>
              <a:t>Good tester doesn't just ask pass or fail…</a:t>
            </a:r>
            <a:br>
              <a:rPr lang="en-US" sz="2800" dirty="0" smtClean="0"/>
            </a:br>
            <a:r>
              <a:rPr lang="en-US" sz="2800" dirty="0"/>
              <a:t>b</a:t>
            </a:r>
            <a:r>
              <a:rPr lang="en-US" sz="2800" dirty="0" smtClean="0"/>
              <a:t>ut rather “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cs typeface="Consolas" pitchFamily="49" charset="0"/>
              </a:rPr>
              <a:t>Is there a problem here</a:t>
            </a:r>
            <a:r>
              <a:rPr lang="en-US" sz="2800" dirty="0" smtClean="0"/>
              <a:t>”</a:t>
            </a:r>
          </a:p>
          <a:p>
            <a:pPr lvl="1"/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graphicFrame>
        <p:nvGraphicFramePr>
          <p:cNvPr id="24" name="Diagram 23"/>
          <p:cNvGraphicFramePr/>
          <p:nvPr>
            <p:extLst/>
          </p:nvPr>
        </p:nvGraphicFramePr>
        <p:xfrm>
          <a:off x="1677197" y="914399"/>
          <a:ext cx="5789607" cy="33331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941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is like playing chess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914400"/>
            <a:ext cx="7721600" cy="5791200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770194" y="1084729"/>
            <a:ext cx="33348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The process of chess remain constant, it’s only the choices that change, and the skill of the players who choose the next move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54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7334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7" y="1392860"/>
            <a:ext cx="8470669" cy="4852210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56882" y="923365"/>
            <a:ext cx="8987118" cy="3890682"/>
          </a:xfrm>
          <a:prstGeom prst="rect">
            <a:avLst/>
          </a:prstGeom>
        </p:spPr>
        <p:txBody>
          <a:bodyPr/>
          <a:lstStyle>
            <a:lvl1pPr marL="282575" indent="-282575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n w="500">
                <a:noFill/>
              </a:ln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12700" stA="20000" endPos="50000" dist="12700" dir="5400000" sy="-100000" algn="bl" rotWithShape="0"/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6882" y="923365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5089467" y="5283542"/>
            <a:ext cx="3700182" cy="1464231"/>
          </a:xfrm>
          <a:prstGeom prst="wedgeRoundRectCallout">
            <a:avLst>
              <a:gd name="adj1" fmla="val -43460"/>
              <a:gd name="adj2" fmla="val 43407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Testing can be assisted by machines, but can’t be done by machines alone</a:t>
            </a:r>
            <a:endParaRPr lang="en-US" sz="20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528673" y="914400"/>
            <a:ext cx="3169023" cy="783193"/>
          </a:xfrm>
          <a:prstGeom prst="wedgeRoundRectCallout">
            <a:avLst>
              <a:gd name="adj1" fmla="val -44591"/>
              <a:gd name="adj2" fmla="val 41939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It is </a:t>
            </a:r>
            <a:r>
              <a:rPr lang="en-US" sz="20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a conscious process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5566593" y="123828"/>
            <a:ext cx="3169023" cy="1804749"/>
          </a:xfrm>
          <a:prstGeom prst="wedgeRoundRectCallout">
            <a:avLst>
              <a:gd name="adj1" fmla="val -44308"/>
              <a:gd name="adj2" fmla="val 4688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 smtClean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Testing is all about exploration, discovery, investigation, and learning</a:t>
            </a:r>
            <a:endParaRPr lang="en-US" sz="2000" b="1" noProof="1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55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1810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2068" y="1405448"/>
            <a:ext cx="7924800" cy="685800"/>
          </a:xfrm>
        </p:spPr>
        <p:txBody>
          <a:bodyPr/>
          <a:lstStyle/>
          <a:p>
            <a:r>
              <a:rPr lang="en-US" dirty="0"/>
              <a:t>Exploratory Testing Styles</a:t>
            </a:r>
          </a:p>
        </p:txBody>
      </p:sp>
      <p:sp>
        <p:nvSpPr>
          <p:cNvPr id="5" name="AutoShape 2" descr="https://upload.wikimedia.org/wikipedia/commons/f/fa/Balanced_scale_of_Justice.svg"/>
          <p:cNvSpPr>
            <a:spLocks noChangeAspect="1" noChangeArrowheads="1"/>
          </p:cNvSpPr>
          <p:nvPr/>
        </p:nvSpPr>
        <p:spPr bwMode="auto">
          <a:xfrm>
            <a:off x="155575" y="-144463"/>
            <a:ext cx="2049456" cy="204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07965" y="2931691"/>
            <a:ext cx="15332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Intuitive</a:t>
            </a:r>
            <a:r>
              <a:rPr lang="en-US" dirty="0"/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151193" y="2620579"/>
            <a:ext cx="3142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 dominant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95982" y="5206711"/>
            <a:ext cx="19704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Systematic</a:t>
            </a:r>
            <a:r>
              <a:rPr lang="en-US" dirty="0"/>
              <a:t>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476909" y="5858008"/>
            <a:ext cx="19329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Regression</a:t>
            </a:r>
            <a:r>
              <a:rPr lang="en-US" dirty="0"/>
              <a:t> </a:t>
            </a:r>
          </a:p>
        </p:txBody>
      </p:sp>
      <p:pic>
        <p:nvPicPr>
          <p:cNvPr id="18" name="Picture 2" descr="https://api.icons8.com/download/6142582549cd9be6efe4dba5480c08396158a086/iOS7/PNG/256/Very_Basic/settings-25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8200" y="3795096"/>
            <a:ext cx="1673225" cy="1673225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56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Intuitive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The most common style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Testers without much Exploratory Testing experience do this naturally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Their testing is based on their intuition – synthesized from experience and knowledge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Difficult to explain to others</a:t>
            </a:r>
            <a:r>
              <a:rPr lang="bg-BG" dirty="0" smtClean="0"/>
              <a:t> </a:t>
            </a:r>
            <a:r>
              <a:rPr lang="en-US" dirty="0" smtClean="0"/>
              <a:t> because of the internalized nature of its basis. The “magic” just happens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pic>
        <p:nvPicPr>
          <p:cNvPr id="5122" name="Picture 2" descr="http://www.demographix.com/img/bank/icons/Intui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425" y="5508625"/>
            <a:ext cx="1120775" cy="1120775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73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Learning Dominant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Try out the software guided by: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User stories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Models and maps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Touring heuristics</a:t>
            </a:r>
          </a:p>
          <a:p>
            <a:pPr lvl="2">
              <a:tabLst>
                <a:tab pos="282575" algn="l"/>
                <a:tab pos="2003425" algn="l"/>
              </a:tabLst>
            </a:pPr>
            <a:r>
              <a:rPr lang="en-US" dirty="0" smtClean="0"/>
              <a:t>Find all the features, try every function, traverse the system based on different personas</a:t>
            </a:r>
          </a:p>
          <a:p>
            <a:pPr lvl="1">
              <a:tabLst>
                <a:tab pos="282575" algn="l"/>
                <a:tab pos="2003425" algn="l"/>
              </a:tabLst>
            </a:pPr>
            <a:endParaRPr lang="en-US" sz="2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pic>
        <p:nvPicPr>
          <p:cNvPr id="6146" name="Picture 2" descr="books, knowledge, learn, learning, read, studies, study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5074110"/>
            <a:ext cx="1219200" cy="1219201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0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Systematic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dirty="0"/>
              <a:t>More advanced exploratory </a:t>
            </a:r>
            <a:r>
              <a:rPr lang="en-US" dirty="0" smtClean="0"/>
              <a:t>testing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 </a:t>
            </a:r>
            <a:r>
              <a:rPr lang="en-US" dirty="0"/>
              <a:t>I</a:t>
            </a:r>
            <a:r>
              <a:rPr lang="en-US" dirty="0" smtClean="0"/>
              <a:t>nvolves </a:t>
            </a:r>
            <a:r>
              <a:rPr lang="en-US" dirty="0"/>
              <a:t>using a particular system, model, or strategy to guide your </a:t>
            </a:r>
            <a:r>
              <a:rPr lang="en-US" dirty="0" smtClean="0"/>
              <a:t>testing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dirty="0"/>
              <a:t>This is done to </a:t>
            </a:r>
            <a:r>
              <a:rPr lang="en-US" dirty="0" smtClean="0"/>
              <a:t>be more: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thorough </a:t>
            </a:r>
            <a:r>
              <a:rPr lang="en-US" dirty="0"/>
              <a:t>in looking at and testing the </a:t>
            </a:r>
            <a:r>
              <a:rPr lang="en-US" dirty="0" smtClean="0"/>
              <a:t>system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consistent </a:t>
            </a:r>
            <a:r>
              <a:rPr lang="en-US" dirty="0"/>
              <a:t>in our exploratory testing </a:t>
            </a:r>
            <a:r>
              <a:rPr lang="en-US" dirty="0" smtClean="0"/>
              <a:t>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pic>
        <p:nvPicPr>
          <p:cNvPr id="7174" name="Picture 6" descr="http://www.vu.nl/en/Images/Afbeelding%20bij%20syst%20rev_tcm12-22716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524" y="4702278"/>
            <a:ext cx="2079522" cy="2079522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1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38" y="1371600"/>
            <a:ext cx="8913962" cy="472440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974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Regression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There is no escaping death, taxes, and regression testing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dirty="0" smtClean="0"/>
              <a:t>In Exploratory Testing, the guidance is lightweight and concise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Checklists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Coverage diagrams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Coverage maps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dirty="0" smtClean="0"/>
              <a:t>Application maps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pic>
        <p:nvPicPr>
          <p:cNvPr id="8194" name="Picture 2" descr="Importance of Regression Testing in Software Develop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389" y="4578607"/>
            <a:ext cx="1791211" cy="1549398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42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05000"/>
            <a:ext cx="7924800" cy="685800"/>
          </a:xfrm>
        </p:spPr>
        <p:txBody>
          <a:bodyPr/>
          <a:lstStyle/>
          <a:p>
            <a:r>
              <a:rPr lang="en-US" dirty="0" smtClean="0"/>
              <a:t>Scripted vs. Exploratory</a:t>
            </a:r>
            <a:br>
              <a:rPr lang="en-US" dirty="0" smtClean="0"/>
            </a:b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5" name="AutoShape 2" descr="https://upload.wikimedia.org/wikipedia/commons/f/fa/Balanced_scale_of_Justice.svg"/>
          <p:cNvSpPr>
            <a:spLocks noChangeAspect="1" noChangeArrowheads="1"/>
          </p:cNvSpPr>
          <p:nvPr/>
        </p:nvSpPr>
        <p:spPr bwMode="auto">
          <a:xfrm>
            <a:off x="155575" y="-144463"/>
            <a:ext cx="2049456" cy="204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http://www.clker.com/cliparts/b/7/b/2/11954348431437107035Gerald_G_Balance_Scale.svg.h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53" y="3722491"/>
            <a:ext cx="3157895" cy="2042106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32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Scripted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24232"/>
            <a:ext cx="8686800" cy="5791200"/>
          </a:xfrm>
        </p:spPr>
        <p:txBody>
          <a:bodyPr/>
          <a:lstStyle/>
          <a:p>
            <a:r>
              <a:rPr lang="en-US" sz="3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A Script (</a:t>
            </a:r>
            <a:r>
              <a:rPr lang="en-US" sz="3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low level test case) </a:t>
            </a:r>
            <a:r>
              <a:rPr lang="en-US" sz="3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specifies</a:t>
            </a:r>
          </a:p>
          <a:p>
            <a:pPr lvl="1"/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the test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operations</a:t>
            </a:r>
          </a:p>
          <a:p>
            <a:pPr lvl="1"/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the expected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results</a:t>
            </a:r>
          </a:p>
          <a:p>
            <a:pPr lvl="1"/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the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comparisons</a:t>
            </a:r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the human or machine should </a:t>
            </a:r>
            <a:r>
              <a:rPr lang="en-US" sz="2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make</a:t>
            </a:r>
          </a:p>
          <a:p>
            <a:pPr lvl="1"/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These comparison points are useful in general, but many times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fallible and incomplete</a:t>
            </a:r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, criteria for deciding whether the program </a:t>
            </a:r>
            <a:r>
              <a:rPr lang="en-US" sz="2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behaves </a:t>
            </a:r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properly </a:t>
            </a:r>
            <a:endParaRPr lang="en-US" sz="26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sz="2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Scripts </a:t>
            </a:r>
            <a:r>
              <a:rPr lang="en-US" sz="26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require a </a:t>
            </a:r>
            <a:r>
              <a:rPr lang="en-US" sz="26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big investment</a:t>
            </a:r>
          </a:p>
          <a:p>
            <a:pPr lvl="2"/>
            <a:r>
              <a:rPr lang="en-US" sz="24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to create</a:t>
            </a:r>
          </a:p>
          <a:p>
            <a:pPr lvl="2"/>
            <a:r>
              <a:rPr lang="en-US" sz="24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even more to maintain and keep them up to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5" name="AutoShape 2" descr="http://www.openclipart.org/people/andresmp/SnarkHunter_Arrows_in_the_gold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52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Scripting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Careful</a:t>
            </a:r>
            <a:r>
              <a:rPr lang="en-US" sz="3000" dirty="0" smtClean="0"/>
              <a:t>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thinking</a:t>
            </a:r>
            <a:r>
              <a:rPr lang="en-US" sz="3000" dirty="0" smtClean="0"/>
              <a:t> about the design of each test, optimizing it for its most important attributes</a:t>
            </a:r>
          </a:p>
          <a:p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Review</a:t>
            </a:r>
            <a:r>
              <a:rPr lang="en-US" sz="3000" dirty="0" smtClean="0"/>
              <a:t> by other stakeholders</a:t>
            </a:r>
          </a:p>
          <a:p>
            <a:r>
              <a:rPr lang="en-US" sz="3000" dirty="0" smtClean="0"/>
              <a:t>Reusability </a:t>
            </a:r>
          </a:p>
          <a:p>
            <a:r>
              <a:rPr lang="en-US" sz="3000" dirty="0" smtClean="0"/>
              <a:t>Can be helpful for building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regression automation</a:t>
            </a:r>
            <a:r>
              <a:rPr lang="en-US" sz="3000" dirty="0" smtClean="0"/>
              <a:t> suite from another person</a:t>
            </a:r>
          </a:p>
          <a:p>
            <a:r>
              <a:rPr lang="en-US" sz="3000" dirty="0" smtClean="0"/>
              <a:t>Known </a:t>
            </a:r>
            <a:r>
              <a:rPr lang="en-US" sz="30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comprehensiveness</a:t>
            </a:r>
            <a:r>
              <a:rPr lang="en-US" sz="3000" dirty="0" smtClean="0"/>
              <a:t> of the set of tests</a:t>
            </a:r>
          </a:p>
          <a:p>
            <a:r>
              <a:rPr lang="en-US" sz="3000" dirty="0" smtClean="0"/>
              <a:t>If we consider the set sufficiently comprehensive, we can calculate as a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metric</a:t>
            </a:r>
            <a:r>
              <a:rPr lang="en-US" sz="3000" dirty="0" smtClean="0"/>
              <a:t> the percentage completed of these tests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63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891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</a:t>
            </a:r>
            <a:r>
              <a:rPr lang="en-US" dirty="0" smtClean="0"/>
              <a:t>Scripting </a:t>
            </a:r>
            <a:r>
              <a:rPr lang="en-US" dirty="0"/>
              <a:t>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sequence in scripted testing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dirty="0" smtClean="0"/>
              <a:t> the test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early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Execute</a:t>
            </a:r>
            <a:r>
              <a:rPr lang="en-US" dirty="0" smtClean="0"/>
              <a:t> it many times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later</a:t>
            </a:r>
          </a:p>
          <a:p>
            <a:pPr lvl="1"/>
            <a:r>
              <a:rPr lang="en-US" dirty="0" smtClean="0"/>
              <a:t>Look for the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same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things </a:t>
            </a:r>
            <a:r>
              <a:rPr lang="en-US" dirty="0" smtClean="0"/>
              <a:t>each time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881652" y="4476135"/>
            <a:ext cx="716438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 algn="ctr">
              <a:lnSpc>
                <a:spcPct val="100000"/>
              </a:lnSpc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dirty="0"/>
              <a:t>The high-cognitive work in this sequence is done during test design, not during test </a:t>
            </a:r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64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6324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368" y="76199"/>
            <a:ext cx="7706032" cy="936523"/>
          </a:xfrm>
        </p:spPr>
        <p:txBody>
          <a:bodyPr/>
          <a:lstStyle/>
          <a:p>
            <a:r>
              <a:rPr lang="en-US" dirty="0" smtClean="0"/>
              <a:t>Drawbacks of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Scripting </a:t>
            </a:r>
            <a:r>
              <a:rPr lang="en-US" dirty="0" smtClean="0"/>
              <a:t>Testing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981" y="1189702"/>
            <a:ext cx="8738419" cy="5515897"/>
          </a:xfrm>
        </p:spPr>
        <p:txBody>
          <a:bodyPr/>
          <a:lstStyle/>
          <a:p>
            <a:r>
              <a:rPr lang="en-US" dirty="0" smtClean="0"/>
              <a:t>We pay attention to some things and therefore we do not pay attention to others</a:t>
            </a:r>
          </a:p>
          <a:p>
            <a:r>
              <a:rPr lang="en-US" dirty="0" smtClean="0"/>
              <a:t>Even events that “should be” obvious will be missed of we are attending to other things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65</a:t>
            </a:fld>
            <a:endParaRPr lang="bg-BG"/>
          </a:p>
        </p:txBody>
      </p:sp>
      <p:pic>
        <p:nvPicPr>
          <p:cNvPr id="2050" name="Picture 2" descr="http://cainclusion.org/camap/images/resources/vide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142" y="3880515"/>
            <a:ext cx="2330245" cy="2330246"/>
          </a:xfrm>
          <a:prstGeom prst="roundRect">
            <a:avLst/>
          </a:prstGeom>
          <a:noFill/>
          <a:ln>
            <a:noFill/>
          </a:ln>
          <a:effectLst>
            <a:glow rad="635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4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Time sequence in exploration</a:t>
            </a:r>
          </a:p>
          <a:p>
            <a:pPr lvl="1"/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Execute</a:t>
            </a:r>
            <a:r>
              <a:rPr lang="en-US" sz="2800" dirty="0" smtClean="0"/>
              <a:t> the test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at time of design</a:t>
            </a:r>
          </a:p>
          <a:p>
            <a:pPr lvl="1"/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2800" dirty="0" smtClean="0"/>
              <a:t> </a:t>
            </a:r>
            <a:r>
              <a:rPr lang="en-US" sz="2800" dirty="0"/>
              <a:t>the test </a:t>
            </a: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 needed</a:t>
            </a:r>
          </a:p>
          <a:p>
            <a:pPr lvl="1"/>
            <a:r>
              <a:rPr lang="en-US" sz="2800" dirty="0"/>
              <a:t>Vary the test as appropriate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881652" y="4476135"/>
            <a:ext cx="7164386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 algn="ctr">
              <a:lnSpc>
                <a:spcPct val="100000"/>
              </a:lnSpc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dirty="0"/>
              <a:t>Unscripted doesn’t mean </a:t>
            </a:r>
            <a:r>
              <a:rPr lang="en-US" dirty="0" smtClean="0"/>
              <a:t>unprepared. It’s </a:t>
            </a:r>
            <a:r>
              <a:rPr lang="en-US" dirty="0"/>
              <a:t>about enabling choice not constraining it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66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6265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</a:t>
            </a:r>
            <a:r>
              <a:rPr lang="en-US" dirty="0" smtClean="0"/>
              <a:t>Testing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395132"/>
            <a:ext cx="8686800" cy="2800857"/>
          </a:xfrm>
        </p:spPr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At any point in time, this might </a:t>
            </a:r>
            <a:r>
              <a:rPr lang="en-US" dirty="0" smtClean="0"/>
              <a:t>include</a:t>
            </a:r>
            <a:endParaRPr lang="en-US" dirty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Reusing </a:t>
            </a:r>
            <a:r>
              <a:rPr lang="en-US" dirty="0"/>
              <a:t>old tests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Creating </a:t>
            </a:r>
            <a:r>
              <a:rPr lang="en-US" dirty="0"/>
              <a:t>and running new tests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Creating </a:t>
            </a:r>
            <a:r>
              <a:rPr lang="en-US" dirty="0"/>
              <a:t>test-support artifacts, such as failure mode lists</a:t>
            </a:r>
          </a:p>
          <a:p>
            <a:pPr marL="357188" lvl="1" indent="0">
              <a:spcBef>
                <a:spcPts val="300"/>
              </a:spcBef>
              <a:spcAft>
                <a:spcPts val="300"/>
              </a:spcAft>
              <a:buNone/>
            </a:pPr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694839" y="1088948"/>
            <a:ext cx="7937884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 algn="ctr">
              <a:lnSpc>
                <a:spcPct val="100000"/>
              </a:lnSpc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800" dirty="0"/>
              <a:t>The exploratory tester is always responsible for managing the value of her own </a:t>
            </a:r>
            <a:r>
              <a:rPr lang="en-US" sz="2800" dirty="0" smtClean="0"/>
              <a:t>time</a:t>
            </a:r>
            <a:endParaRPr lang="en-US" sz="28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94839" y="5548067"/>
            <a:ext cx="7937884" cy="103105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800" dirty="0"/>
              <a:t>The explorer can do any combination of learning,</a:t>
            </a:r>
          </a:p>
          <a:p>
            <a:pPr marL="174625" indent="0"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800" dirty="0"/>
              <a:t>designing executing and interpreting at any time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67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8263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Scripted vs. Exploratory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68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048266"/>
              </p:ext>
            </p:extLst>
          </p:nvPr>
        </p:nvGraphicFramePr>
        <p:xfrm>
          <a:off x="381000" y="1676400"/>
          <a:ext cx="8382000" cy="4082416"/>
        </p:xfrm>
        <a:graphic>
          <a:graphicData uri="http://schemas.openxmlformats.org/drawingml/2006/table">
            <a:tbl>
              <a:tblPr/>
              <a:tblGrid>
                <a:gridCol w="4191000"/>
                <a:gridCol w="4191000"/>
              </a:tblGrid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600" b="1" kern="1200" dirty="0" smtClean="0"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Scripted Testing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en-US" sz="2600" b="1" kern="1200" dirty="0" smtClean="0"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Exploratory Testing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Directed from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elsewhere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Directed from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within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Determined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advance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Determined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 the moment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0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Is about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confirmation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Is about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investigation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0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Is about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controlling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tests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Is about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improving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test design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968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Emphasizes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predictability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Emphasizes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adaptability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0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Emphasizes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decidability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Emphasizes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learning</a:t>
                      </a:r>
                      <a:endParaRPr kumimoji="0" lang="bg-BG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0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Like making a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Like having a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conversation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0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Like playing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from a score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Like playing in a </a:t>
                      </a: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jam session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16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 smtClean="0"/>
              <a:t>Concerns with Exploratory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340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endParaRPr lang="en-US" sz="2800" dirty="0" smtClean="0"/>
          </a:p>
          <a:p>
            <a:pPr>
              <a:tabLst>
                <a:tab pos="282575" algn="l"/>
                <a:tab pos="2003425" algn="l"/>
              </a:tabLst>
            </a:pPr>
            <a:r>
              <a:rPr lang="en-US" sz="2800" dirty="0" smtClean="0"/>
              <a:t>Limited </a:t>
            </a:r>
            <a:r>
              <a:rPr lang="en-US" sz="2800" dirty="0"/>
              <a:t>test </a:t>
            </a:r>
            <a:r>
              <a:rPr lang="en-US" sz="2800" dirty="0" smtClean="0"/>
              <a:t>reusability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800" dirty="0"/>
              <a:t>Limited </a:t>
            </a:r>
            <a:r>
              <a:rPr lang="en-US" sz="3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reproducibility</a:t>
            </a:r>
            <a:r>
              <a:rPr lang="en-US" sz="2800" dirty="0"/>
              <a:t> of </a:t>
            </a:r>
            <a:r>
              <a:rPr lang="en-US" sz="2800" dirty="0" smtClean="0"/>
              <a:t>failures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800" dirty="0"/>
              <a:t>Cannot be </a:t>
            </a:r>
            <a:r>
              <a:rPr lang="en-US" sz="2800" dirty="0" smtClean="0"/>
              <a:t>managed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800" dirty="0"/>
              <a:t>Low </a:t>
            </a:r>
            <a:r>
              <a:rPr lang="en-US" sz="2800" dirty="0" smtClean="0"/>
              <a:t>Accountability</a:t>
            </a:r>
            <a:r>
              <a:rPr lang="bg-BG" sz="2800" dirty="0" smtClean="0"/>
              <a:t> – </a:t>
            </a:r>
            <a:r>
              <a:rPr lang="en-US" sz="2800" dirty="0" smtClean="0"/>
              <a:t>no metrics, no reports, no proof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69</a:t>
            </a:fld>
            <a:endParaRPr lang="en-US" dirty="0"/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5522693" y="4351240"/>
            <a:ext cx="3169023" cy="783193"/>
          </a:xfrm>
          <a:prstGeom prst="wedgeRoundRectCallout">
            <a:avLst>
              <a:gd name="adj1" fmla="val -71555"/>
              <a:gd name="adj2" fmla="val -59514"/>
              <a:gd name="adj3" fmla="val 16667"/>
            </a:avLst>
          </a:prstGeom>
          <a:solidFill>
            <a:srgbClr val="9F8471"/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itchFamily="49" charset="0"/>
                <a:cs typeface="Courier New" pitchFamily="49" charset="0"/>
              </a:rPr>
              <a:t>Most of them are myths!</a:t>
            </a:r>
          </a:p>
        </p:txBody>
      </p:sp>
    </p:spTree>
    <p:extLst>
      <p:ext uri="{BB962C8B-B14F-4D97-AF65-F5344CB8AC3E}">
        <p14:creationId xmlns:p14="http://schemas.microsoft.com/office/powerpoint/2010/main" val="334975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Solution? (2)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72654" y="1143000"/>
            <a:ext cx="788554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Black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White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Green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Blue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Another color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to 33 kW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34-80 kW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81-120 kW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Above 120 kW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Imaginary</a:t>
            </a:r>
          </a:p>
        </p:txBody>
      </p:sp>
    </p:spTree>
    <p:extLst>
      <p:ext uri="{BB962C8B-B14F-4D97-AF65-F5344CB8AC3E}">
        <p14:creationId xmlns:p14="http://schemas.microsoft.com/office/powerpoint/2010/main" val="148512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Session-Based Test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70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48356" y="1985683"/>
            <a:ext cx="8056374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0">
              <a:lnSpc>
                <a:spcPct val="100000"/>
              </a:lnSpc>
              <a:buFontTx/>
              <a:buNone/>
              <a:tabLst>
                <a:tab pos="282575" algn="l"/>
                <a:tab pos="1379538" algn="l"/>
                <a:tab pos="1538288" algn="l"/>
                <a:tab pos="3832225" algn="l"/>
                <a:tab pos="5370513" algn="l"/>
                <a:tab pos="5661025" algn="l"/>
                <a:tab pos="6284913" algn="l"/>
                <a:tab pos="6575425" algn="l"/>
                <a:tab pos="6908800" algn="l"/>
              </a:tabLst>
            </a:pPr>
            <a:r>
              <a:rPr lang="en-US" sz="2800" noProof="1"/>
              <a:t>Software test method that aims to combine accountability and exploratory testing to provide rapid </a:t>
            </a:r>
            <a:r>
              <a:rPr lang="en-US" sz="2800" noProof="1">
                <a:solidFill>
                  <a:schemeClr val="accent5">
                    <a:lumMod val="20000"/>
                    <a:lumOff val="80000"/>
                  </a:schemeClr>
                </a:solidFill>
              </a:rPr>
              <a:t>defect discovery</a:t>
            </a:r>
            <a:r>
              <a:rPr lang="en-US" sz="2800" noProof="1"/>
              <a:t>, creative </a:t>
            </a:r>
            <a:r>
              <a:rPr lang="en-US" sz="2800" noProof="1">
                <a:solidFill>
                  <a:schemeClr val="accent5">
                    <a:lumMod val="20000"/>
                    <a:lumOff val="80000"/>
                  </a:schemeClr>
                </a:solidFill>
              </a:rPr>
              <a:t>on-the-fly test design</a:t>
            </a:r>
            <a:r>
              <a:rPr lang="en-US" sz="2800" noProof="1"/>
              <a:t>, management </a:t>
            </a:r>
            <a:r>
              <a:rPr lang="en-US" sz="2800" noProof="1">
                <a:solidFill>
                  <a:schemeClr val="accent5">
                    <a:lumMod val="20000"/>
                    <a:lumOff val="80000"/>
                  </a:schemeClr>
                </a:solidFill>
              </a:rPr>
              <a:t>control</a:t>
            </a:r>
            <a:r>
              <a:rPr lang="en-US" sz="2800" noProof="1"/>
              <a:t> and metrics </a:t>
            </a:r>
            <a:r>
              <a:rPr lang="en-US" sz="2800" noProof="1">
                <a:solidFill>
                  <a:schemeClr val="accent5">
                    <a:lumMod val="20000"/>
                    <a:lumOff val="80000"/>
                  </a:schemeClr>
                </a:solidFill>
              </a:rPr>
              <a:t>reporting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53000" y="4782747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Jonathan </a:t>
            </a:r>
            <a:r>
              <a:rPr lang="en-US" sz="28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Bach, </a:t>
            </a:r>
            <a:r>
              <a:rPr lang="en-US" sz="2800" b="1" dirty="0" smtClean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2000</a:t>
            </a:r>
            <a:endParaRPr lang="en-US" sz="2800" b="1" dirty="0">
              <a:solidFill>
                <a:schemeClr val="tx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70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Session-Based Test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8686800" cy="54102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sz="2800" dirty="0" smtClean="0"/>
              <a:t>Elements: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Charter</a:t>
            </a:r>
            <a:r>
              <a:rPr lang="en-US" sz="2600" dirty="0" smtClean="0"/>
              <a:t> – includes a clear mission statement and areas to be tested</a:t>
            </a:r>
            <a:endParaRPr lang="en-US" sz="2800" dirty="0" smtClean="0"/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Time-Box</a:t>
            </a:r>
            <a:r>
              <a:rPr lang="en-US" sz="2800" dirty="0"/>
              <a:t> – </a:t>
            </a:r>
            <a:r>
              <a:rPr lang="en-US" sz="2800" dirty="0" smtClean="0"/>
              <a:t>an uninterrupted period of time spent testing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Reviewable result </a:t>
            </a:r>
            <a:r>
              <a:rPr lang="en-US" sz="2800" dirty="0"/>
              <a:t>– </a:t>
            </a:r>
            <a:r>
              <a:rPr lang="en-US" sz="2800" dirty="0" smtClean="0"/>
              <a:t>session sheet test report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Debrief</a:t>
            </a:r>
            <a:endParaRPr lang="bg-BG" sz="2800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2">
              <a:tabLst>
                <a:tab pos="282575" algn="l"/>
                <a:tab pos="2003425" algn="l"/>
              </a:tabLst>
            </a:pPr>
            <a:r>
              <a:rPr lang="en-US" sz="26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Understand the session report </a:t>
            </a:r>
          </a:p>
          <a:p>
            <a:pPr lvl="2">
              <a:tabLst>
                <a:tab pos="282575" algn="l"/>
                <a:tab pos="2003425" algn="l"/>
              </a:tabLst>
            </a:pPr>
            <a:r>
              <a:rPr lang="en-US" sz="26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Learning and coaching</a:t>
            </a:r>
          </a:p>
          <a:p>
            <a:pPr lvl="1">
              <a:tabLst>
                <a:tab pos="282575" algn="l"/>
                <a:tab pos="2003425" algn="l"/>
              </a:tabLst>
            </a:pPr>
            <a:endParaRPr lang="en-US" sz="2600" dirty="0">
              <a:effectLst/>
            </a:endParaRPr>
          </a:p>
          <a:p>
            <a:pPr>
              <a:tabLst>
                <a:tab pos="282575" algn="l"/>
                <a:tab pos="2003425" algn="l"/>
              </a:tabLst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8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Session-Based Test </a:t>
            </a:r>
            <a:r>
              <a:rPr lang="en-US" dirty="0" smtClean="0"/>
              <a:t>Management 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68582"/>
            <a:ext cx="8686800" cy="5237018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CHARTER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400" dirty="0" smtClean="0"/>
              <a:t>Analyze </a:t>
            </a:r>
            <a:r>
              <a:rPr lang="en-US" sz="2400" dirty="0"/>
              <a:t>View menu functionality and report on areas of potential </a:t>
            </a:r>
            <a:r>
              <a:rPr lang="en-US" sz="2400" dirty="0" smtClean="0"/>
              <a:t>risk</a:t>
            </a:r>
          </a:p>
          <a:p>
            <a:pPr lvl="1">
              <a:tabLst>
                <a:tab pos="282575" algn="l"/>
                <a:tab pos="2003425" algn="l"/>
              </a:tabLst>
            </a:pPr>
            <a:endParaRPr lang="en-US" sz="2000" dirty="0" smtClean="0"/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AREAS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2400" dirty="0"/>
              <a:t>OS | Windows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10 </a:t>
            </a:r>
            <a:r>
              <a:rPr lang="en-US" sz="2400" dirty="0" smtClean="0"/>
              <a:t>Menu </a:t>
            </a:r>
            <a:r>
              <a:rPr lang="en-US" sz="2400" dirty="0"/>
              <a:t>| </a:t>
            </a:r>
            <a:r>
              <a:rPr lang="en-US" sz="2400" dirty="0" smtClean="0"/>
              <a:t>View Strategy </a:t>
            </a:r>
            <a:r>
              <a:rPr lang="en-US" sz="2400" dirty="0"/>
              <a:t>| Function 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START: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08.01.2016 10:00 AM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END: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08.01.2016 11:00 AM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TESTER</a:t>
            </a:r>
            <a:r>
              <a:rPr lang="en-US" sz="2200" dirty="0"/>
              <a:t>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96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28600"/>
            <a:ext cx="7086600" cy="914400"/>
          </a:xfrm>
        </p:spPr>
        <p:txBody>
          <a:bodyPr/>
          <a:lstStyle/>
          <a:p>
            <a:r>
              <a:rPr lang="en-US" dirty="0"/>
              <a:t>Session-Based Test </a:t>
            </a:r>
            <a:r>
              <a:rPr lang="en-US" dirty="0" smtClean="0"/>
              <a:t>Management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8686800" cy="5410200"/>
          </a:xfrm>
        </p:spPr>
        <p:txBody>
          <a:bodyPr/>
          <a:lstStyle/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TEST NOTES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1800" dirty="0"/>
              <a:t>I touched each of the menu items, below, but focused </a:t>
            </a:r>
            <a:r>
              <a:rPr lang="en-US" sz="1800" dirty="0" smtClean="0"/>
              <a:t>mostly on </a:t>
            </a:r>
            <a:r>
              <a:rPr lang="en-US" sz="1800" dirty="0"/>
              <a:t>zooming behavior with various combinations of </a:t>
            </a:r>
            <a:r>
              <a:rPr lang="en-US" sz="1800" dirty="0" smtClean="0"/>
              <a:t>map elements </a:t>
            </a:r>
            <a:r>
              <a:rPr lang="en-US" sz="1800" dirty="0"/>
              <a:t>displayed.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1800" dirty="0"/>
              <a:t>View: Welcome Screen, Navigator, Locator Map, Legend, Map </a:t>
            </a:r>
            <a:r>
              <a:rPr lang="en-US" sz="1800" dirty="0" smtClean="0"/>
              <a:t>Elements Highway </a:t>
            </a:r>
            <a:r>
              <a:rPr lang="en-US" sz="1800" dirty="0"/>
              <a:t>Levels, Zoom 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1800" dirty="0" smtClean="0"/>
              <a:t>Levels Risks</a:t>
            </a:r>
            <a:r>
              <a:rPr lang="en-US" sz="1800" dirty="0"/>
              <a:t>:- Incorrect display of a map element.- Incorrect display due to </a:t>
            </a:r>
            <a:r>
              <a:rPr lang="en-US" sz="1800" dirty="0" smtClean="0"/>
              <a:t>interrupted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BUGS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1800" dirty="0"/>
              <a:t>#BUG 1321 Zooming in makes you put in the CD 2 when you get to </a:t>
            </a:r>
            <a:r>
              <a:rPr lang="en-US" sz="1800" dirty="0" err="1" smtClean="0"/>
              <a:t>acerta</a:t>
            </a:r>
            <a:r>
              <a:rPr lang="en-US" sz="1800" dirty="0" smtClean="0"/>
              <a:t> in </a:t>
            </a:r>
            <a:r>
              <a:rPr lang="en-US" sz="1800" dirty="0"/>
              <a:t>level of granularity (the street names level) --even if CD 2 is already in the drive.</a:t>
            </a:r>
          </a:p>
          <a:p>
            <a:pPr>
              <a:tabLst>
                <a:tab pos="282575" algn="l"/>
                <a:tab pos="2003425" algn="l"/>
              </a:tabLst>
            </a:pP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ISSUES</a:t>
            </a:r>
            <a:r>
              <a:rPr lang="en-US" sz="2400" dirty="0" smtClean="0"/>
              <a:t> </a:t>
            </a:r>
          </a:p>
          <a:p>
            <a:pPr lvl="1">
              <a:tabLst>
                <a:tab pos="282575" algn="l"/>
                <a:tab pos="2003425" algn="l"/>
              </a:tabLst>
            </a:pPr>
            <a:r>
              <a:rPr lang="en-US" sz="1800" dirty="0"/>
              <a:t>How do I know what details should show up at what zoom levels?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1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05000"/>
            <a:ext cx="7924800" cy="1310148"/>
          </a:xfrm>
        </p:spPr>
        <p:txBody>
          <a:bodyPr/>
          <a:lstStyle/>
          <a:p>
            <a:r>
              <a:rPr lang="en-US" dirty="0" smtClean="0"/>
              <a:t>Exploratory Testing Mind </a:t>
            </a:r>
            <a:r>
              <a:rPr lang="en-US" dirty="0"/>
              <a:t>Maps </a:t>
            </a:r>
          </a:p>
        </p:txBody>
      </p:sp>
      <p:sp>
        <p:nvSpPr>
          <p:cNvPr id="5" name="AutoShape 2" descr="https://upload.wikimedia.org/wikipedia/commons/f/fa/Balanced_scale_of_Justice.svg"/>
          <p:cNvSpPr>
            <a:spLocks noChangeAspect="1" noChangeArrowheads="1"/>
          </p:cNvSpPr>
          <p:nvPr/>
        </p:nvSpPr>
        <p:spPr bwMode="auto">
          <a:xfrm>
            <a:off x="155575" y="-144463"/>
            <a:ext cx="2049456" cy="204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https://farm9.staticflickr.com/8373/8539124217_bcf2df8a36_o_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763" y="3392133"/>
            <a:ext cx="3039908" cy="303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59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5328"/>
            <a:ext cx="7086600" cy="838200"/>
          </a:xfrm>
        </p:spPr>
        <p:txBody>
          <a:bodyPr/>
          <a:lstStyle/>
          <a:p>
            <a:r>
              <a:rPr lang="en-US" dirty="0" smtClean="0"/>
              <a:t>Balancing Scripted Testing and Exploratory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686800" cy="5791200"/>
          </a:xfrm>
        </p:spPr>
        <p:txBody>
          <a:bodyPr/>
          <a:lstStyle/>
          <a:p>
            <a:r>
              <a:rPr lang="en-US" dirty="0"/>
              <a:t>Testing usually falls in between the both sides:</a:t>
            </a:r>
          </a:p>
          <a:p>
            <a:pPr lvl="1"/>
            <a:r>
              <a:rPr lang="en-US" dirty="0" smtClean="0"/>
              <a:t>Depends on the context of the project</a:t>
            </a:r>
          </a:p>
          <a:p>
            <a:pPr marL="357188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247592" y="3248006"/>
            <a:ext cx="9220272" cy="3000394"/>
            <a:chOff x="247592" y="3248006"/>
            <a:chExt cx="9220272" cy="3000394"/>
          </a:xfrm>
          <a:effectLst>
            <a:glow rad="63500">
              <a:schemeClr val="tx1">
                <a:alpha val="40000"/>
              </a:schemeClr>
            </a:glow>
          </a:effectLst>
        </p:grpSpPr>
        <p:grpSp>
          <p:nvGrpSpPr>
            <p:cNvPr id="5" name="Group 4"/>
            <p:cNvGrpSpPr/>
            <p:nvPr/>
          </p:nvGrpSpPr>
          <p:grpSpPr>
            <a:xfrm>
              <a:off x="247592" y="3248006"/>
              <a:ext cx="8215370" cy="3000394"/>
              <a:chOff x="357158" y="1500174"/>
              <a:chExt cx="8215370" cy="3000394"/>
            </a:xfrm>
          </p:grpSpPr>
          <p:sp>
            <p:nvSpPr>
              <p:cNvPr id="6" name="Right Triangle 5"/>
              <p:cNvSpPr/>
              <p:nvPr/>
            </p:nvSpPr>
            <p:spPr>
              <a:xfrm>
                <a:off x="785786" y="3214686"/>
                <a:ext cx="7786742" cy="1285882"/>
              </a:xfrm>
              <a:prstGeom prst="rtTriangle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fi-FI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ight Triangle 6"/>
              <p:cNvSpPr/>
              <p:nvPr/>
            </p:nvSpPr>
            <p:spPr>
              <a:xfrm rot="10800000">
                <a:off x="785786" y="3071810"/>
                <a:ext cx="7786742" cy="1285882"/>
              </a:xfrm>
              <a:prstGeom prst="rtTriangle">
                <a:avLst/>
              </a:prstGeom>
            </p:spPr>
            <p:style>
              <a:lnRef idx="3">
                <a:schemeClr val="lt1"/>
              </a:lnRef>
              <a:fillRef idx="1">
                <a:schemeClr val="accent4"/>
              </a:fillRef>
              <a:effectRef idx="1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fi-FI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357158" y="1935296"/>
                <a:ext cx="107157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i-FI" sz="2000" b="1" dirty="0" smtClean="0">
                    <a:solidFill>
                      <a:schemeClr val="tx1">
                        <a:lumMod val="20000"/>
                        <a:lumOff val="8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/>
                  </a:rPr>
                  <a:t>Pure scripted</a:t>
                </a:r>
                <a:endParaRPr lang="fi-FI" sz="2000" b="1" dirty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643042" y="1714488"/>
                <a:ext cx="107157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i-FI" sz="2000" b="1" dirty="0" smtClean="0">
                    <a:solidFill>
                      <a:schemeClr val="tx1">
                        <a:lumMod val="20000"/>
                        <a:lumOff val="8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/>
                  </a:rPr>
                  <a:t>Vague scripts</a:t>
                </a:r>
                <a:endParaRPr lang="fi-FI" sz="2000" b="1" dirty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614766" y="1792420"/>
                <a:ext cx="20002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i-FI" sz="2000" b="1" dirty="0" smtClean="0">
                    <a:solidFill>
                      <a:schemeClr val="tx1">
                        <a:lumMod val="20000"/>
                        <a:lumOff val="8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/>
                  </a:rPr>
                  <a:t>Fragment test cases (scenarios)</a:t>
                </a:r>
                <a:endParaRPr lang="fi-FI" sz="2000" b="1" dirty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367366" y="2243072"/>
                <a:ext cx="20002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i-FI" sz="2000" b="1" dirty="0" smtClean="0">
                    <a:solidFill>
                      <a:schemeClr val="tx1">
                        <a:lumMod val="20000"/>
                        <a:lumOff val="8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/>
                  </a:rPr>
                  <a:t>Charters</a:t>
                </a:r>
                <a:endParaRPr lang="fi-FI" sz="2000" b="1" dirty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567502" y="1500174"/>
                <a:ext cx="20002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fi-FI" sz="2000" b="1" dirty="0" smtClean="0">
                    <a:solidFill>
                      <a:schemeClr val="tx1">
                        <a:lumMod val="20000"/>
                        <a:lumOff val="80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/>
                  </a:rPr>
                  <a:t>Roles</a:t>
                </a:r>
                <a:endParaRPr lang="fi-FI" sz="2000" b="1" dirty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endParaRPr>
              </a:p>
            </p:txBody>
          </p:sp>
          <p:cxnSp>
            <p:nvCxnSpPr>
              <p:cNvPr id="13" name="Straight Arrow Connector 12"/>
              <p:cNvCxnSpPr/>
              <p:nvPr/>
            </p:nvCxnSpPr>
            <p:spPr>
              <a:xfrm rot="5400000">
                <a:off x="4320011" y="2785661"/>
                <a:ext cx="572298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 rot="5400000">
                <a:off x="6144446" y="2856702"/>
                <a:ext cx="428628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/>
              <p:nvPr/>
            </p:nvCxnSpPr>
            <p:spPr>
              <a:xfrm rot="5400000">
                <a:off x="7072735" y="2642785"/>
                <a:ext cx="85805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rot="5400000">
                <a:off x="8357420" y="2856702"/>
                <a:ext cx="428628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rot="5400000">
                <a:off x="1856165" y="2785661"/>
                <a:ext cx="572298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 rot="5400000">
                <a:off x="642513" y="2857893"/>
                <a:ext cx="429422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/>
            <p:cNvSpPr txBox="1"/>
            <p:nvPr/>
          </p:nvSpPr>
          <p:spPr>
            <a:xfrm>
              <a:off x="7467600" y="3962400"/>
              <a:ext cx="20002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fi-FI" sz="2000" b="1" dirty="0" smtClean="0">
                  <a:solidFill>
                    <a:schemeClr val="tx1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rPr>
                <a:t>Freestyle</a:t>
              </a:r>
              <a:endParaRPr lang="fi-FI" sz="2000" b="1" dirty="0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40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828800" y="152401"/>
            <a:ext cx="7086600" cy="687786"/>
          </a:xfrm>
        </p:spPr>
        <p:txBody>
          <a:bodyPr/>
          <a:lstStyle/>
          <a:p>
            <a:r>
              <a:rPr lang="en-US" sz="3600" dirty="0"/>
              <a:t>Defect-based and </a:t>
            </a:r>
            <a:br>
              <a:rPr lang="en-US" sz="3600" dirty="0"/>
            </a:br>
            <a:r>
              <a:rPr lang="en-US" sz="3600" dirty="0"/>
              <a:t>Experience-based Techniques</a:t>
            </a:r>
            <a:endParaRPr lang="en-US" sz="35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748416" y="2930915"/>
            <a:ext cx="5642984" cy="1219201"/>
          </a:xfrm>
        </p:spPr>
        <p:txBody>
          <a:bodyPr wrap="none" lIns="0" tIns="0" rIns="0" bIns="0" anchor="ctr" anchorCtr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Questions?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 rot="12041701" flipH="1">
            <a:off x="7298514" y="4335923"/>
            <a:ext cx="949687" cy="180395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456848" flipH="1">
            <a:off x="968763" y="4533447"/>
            <a:ext cx="859648" cy="2404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4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4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9535351" flipH="1">
            <a:off x="793612" y="1933451"/>
            <a:ext cx="949687" cy="14014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19836951" flipH="1">
            <a:off x="7408520" y="1549184"/>
            <a:ext cx="949687" cy="24929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5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56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 rot="2233443" flipH="1">
            <a:off x="2277485" y="1162062"/>
            <a:ext cx="584096" cy="9243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8530737" flipH="1">
            <a:off x="4871755" y="456344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 rot="12627025" flipH="1">
            <a:off x="2726518" y="4181126"/>
            <a:ext cx="584096" cy="6261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 rot="19460650" flipH="1">
            <a:off x="3142397" y="2163174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 rot="18277140" flipH="1">
            <a:off x="438513" y="3075786"/>
            <a:ext cx="891282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76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6532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228600" y="1140542"/>
            <a:ext cx="8686800" cy="5437239"/>
          </a:xfrm>
        </p:spPr>
        <p:txBody>
          <a:bodyPr/>
          <a:lstStyle/>
          <a:p>
            <a:r>
              <a:rPr lang="en-US" sz="2800" dirty="0">
                <a:hlinkClick r:id="rId2"/>
              </a:rPr>
              <a:t>Testing Computer Software, 2nd </a:t>
            </a:r>
            <a:r>
              <a:rPr lang="en-US" sz="2800" dirty="0" smtClean="0">
                <a:hlinkClick r:id="rId2"/>
              </a:rPr>
              <a:t>Edition</a:t>
            </a:r>
            <a:endParaRPr lang="en-US" sz="2800" dirty="0" smtClean="0"/>
          </a:p>
          <a:p>
            <a:r>
              <a:rPr lang="en-US" sz="2800" dirty="0">
                <a:hlinkClick r:id="rId3"/>
              </a:rPr>
              <a:t>Lessons Learned in Software Testing: A Context-Driven </a:t>
            </a:r>
            <a:r>
              <a:rPr lang="en-US" sz="2800" dirty="0" smtClean="0">
                <a:hlinkClick r:id="rId3"/>
              </a:rPr>
              <a:t>Approach</a:t>
            </a:r>
            <a:endParaRPr lang="en-US" sz="2800" b="0" dirty="0"/>
          </a:p>
          <a:p>
            <a:r>
              <a:rPr lang="en-US" sz="2800" dirty="0" smtClean="0">
                <a:hlinkClick r:id="rId4"/>
              </a:rPr>
              <a:t>A </a:t>
            </a:r>
            <a:r>
              <a:rPr lang="en-US" sz="2800" dirty="0">
                <a:hlinkClick r:id="rId4"/>
              </a:rPr>
              <a:t>Practitioner's Guide to Software Test </a:t>
            </a:r>
            <a:r>
              <a:rPr lang="en-US" sz="2800" dirty="0" smtClean="0">
                <a:hlinkClick r:id="rId4"/>
              </a:rPr>
              <a:t>Design</a:t>
            </a:r>
            <a:endParaRPr lang="en-US" sz="2800" b="0" dirty="0"/>
          </a:p>
          <a:p>
            <a:r>
              <a:rPr lang="en-US" sz="2800" dirty="0" smtClean="0">
                <a:hlinkClick r:id="rId5"/>
              </a:rPr>
              <a:t>http</a:t>
            </a:r>
            <a:r>
              <a:rPr lang="en-US" sz="2800" dirty="0">
                <a:hlinkClick r:id="rId5"/>
              </a:rPr>
              <a:t>://</a:t>
            </a:r>
            <a:r>
              <a:rPr lang="en-US" sz="2800" dirty="0" smtClean="0">
                <a:hlinkClick r:id="rId5"/>
              </a:rPr>
              <a:t>www.satisfice.com/articles.shtml</a:t>
            </a:r>
            <a:endParaRPr lang="en-US" sz="2800" dirty="0" smtClean="0"/>
          </a:p>
          <a:p>
            <a:r>
              <a:rPr lang="en-US" sz="2800" dirty="0">
                <a:hlinkClick r:id="rId6"/>
              </a:rPr>
              <a:t>http://</a:t>
            </a:r>
            <a:r>
              <a:rPr lang="en-US" sz="2800" dirty="0" smtClean="0">
                <a:hlinkClick r:id="rId6"/>
              </a:rPr>
              <a:t>kaner.com</a:t>
            </a:r>
            <a:endParaRPr lang="en-US" sz="2800" dirty="0" smtClean="0"/>
          </a:p>
          <a:p>
            <a:r>
              <a:rPr lang="en-US" sz="2800" dirty="0" smtClean="0">
                <a:hlinkClick r:id="rId7"/>
              </a:rPr>
              <a:t>http://searchsoftwarequality.techtarget.com/tip/Finding-software-flaws-with-error-guessing-tours</a:t>
            </a:r>
            <a:endParaRPr lang="en-US" sz="2800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77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8944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Free Trainings @ Telerik Academy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638800"/>
          </a:xfrm>
        </p:spPr>
        <p:txBody>
          <a:bodyPr/>
          <a:lstStyle/>
          <a:p>
            <a:r>
              <a:rPr lang="en-US" smtClean="0"/>
              <a:t>C# Programming </a:t>
            </a:r>
            <a:r>
              <a:rPr lang="en-US" dirty="0" smtClean="0"/>
              <a:t>@ Telerik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>
                <a:hlinkClick r:id="rId2"/>
              </a:rPr>
              <a:t>csharpfundamentals.telerik.com</a:t>
            </a:r>
            <a:endParaRPr lang="en-US" noProof="1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3" tooltip="Telerik Software Academy - Free Programming Courses"/>
              </a:rPr>
              <a:t>academy.telerik.com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Academy @ Facebook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4" tooltip="Telerik Softyware Academy @ Facebook"/>
              </a:rPr>
              <a:t>facebook.com/TelerikAcademy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 Forums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5" tooltip="Telerik Software Academy Forums - Community for Programmers"/>
              </a:rPr>
              <a:t>forums.academy.telerik.com</a:t>
            </a:r>
            <a:endParaRPr lang="en-US" noProof="1"/>
          </a:p>
        </p:txBody>
      </p:sp>
      <p:pic>
        <p:nvPicPr>
          <p:cNvPr id="5" name="Picture 5">
            <a:hlinkClick r:id="rId5" tooltip="Telerik Software Academy Forums - Discussion Board for Developers"/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3898" y="5218092"/>
            <a:ext cx="1162902" cy="1268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>
            <a:hlinkClick r:id="rId3" tooltip="Telerik Software Academy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941" y="2667000"/>
            <a:ext cx="3137859" cy="918234"/>
          </a:xfrm>
          <a:prstGeom prst="rect">
            <a:avLst/>
          </a:prstGeom>
          <a:noFill/>
          <a:ln>
            <a:solidFill>
              <a:srgbClr val="9BCC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hlinkClick r:id="rId8" tooltip="Telerik Academy @ Facebook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8587" y="4003901"/>
            <a:ext cx="93821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2025" y="1123558"/>
            <a:ext cx="1124775" cy="112477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78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6061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maybe you don’t need to!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864" y="961120"/>
            <a:ext cx="6844273" cy="5545360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</p:spTree>
    <p:extLst>
      <p:ext uri="{BB962C8B-B14F-4D97-AF65-F5344CB8AC3E}">
        <p14:creationId xmlns:p14="http://schemas.microsoft.com/office/powerpoint/2010/main" val="164529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199" y="112059"/>
            <a:ext cx="6952129" cy="838200"/>
          </a:xfrm>
        </p:spPr>
        <p:txBody>
          <a:bodyPr/>
          <a:lstStyle/>
          <a:p>
            <a:r>
              <a:rPr lang="en-US" dirty="0"/>
              <a:t>Taxonomy in Computer </a:t>
            </a:r>
            <a:r>
              <a:rPr lang="en-US" dirty="0" smtClean="0"/>
              <a:t>Science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23" y="1508132"/>
            <a:ext cx="8227473" cy="4560974"/>
          </a:xfrm>
          <a:prstGeom prst="roundRect">
            <a:avLst/>
          </a:prstGeom>
          <a:noFill/>
          <a:ln>
            <a:noFill/>
          </a:ln>
          <a:effectLst>
            <a:glow rad="101600">
              <a:schemeClr val="tx1">
                <a:alpha val="40000"/>
              </a:schemeClr>
            </a:glow>
            <a:outerShdw dist="35921" dir="2700000" algn="ctr" rotWithShape="0">
              <a:schemeClr val="bg2"/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673A8-94F9-4A72-9B58-7645DD6FB978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4101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lerik Academy Theme">
  <a:themeElements>
    <a:clrScheme name="Telerik Colors Theme">
      <a:dk1>
        <a:sysClr val="windowText" lastClr="000000"/>
      </a:dk1>
      <a:lt1>
        <a:srgbClr val="CCFF66"/>
      </a:lt1>
      <a:dk2>
        <a:srgbClr val="30356E"/>
      </a:dk2>
      <a:lt2>
        <a:srgbClr val="CCFF33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76B200"/>
      </a:hlink>
      <a:folHlink>
        <a:srgbClr val="FFCF3E"/>
      </a:folHlink>
    </a:clrScheme>
    <a:fontScheme name="Deluxe">
      <a:maj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Deluxe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280000"/>
              </a:schemeClr>
            </a:gs>
            <a:gs pos="14000">
              <a:schemeClr val="phClr">
                <a:tint val="37000"/>
                <a:satMod val="250000"/>
              </a:schemeClr>
            </a:gs>
            <a:gs pos="45000">
              <a:schemeClr val="phClr">
                <a:tint val="53000"/>
                <a:satMod val="220000"/>
              </a:schemeClr>
            </a:gs>
            <a:gs pos="65000">
              <a:schemeClr val="phClr">
                <a:tint val="53000"/>
                <a:satMod val="220000"/>
              </a:schemeClr>
            </a:gs>
            <a:gs pos="86000">
              <a:schemeClr val="phClr">
                <a:tint val="42000"/>
                <a:satMod val="240000"/>
              </a:schemeClr>
            </a:gs>
            <a:gs pos="100000">
              <a:schemeClr val="phClr">
                <a:tint val="20000"/>
                <a:satMod val="23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0000">
              <a:schemeClr val="phClr">
                <a:satMod val="150000"/>
              </a:schemeClr>
            </a:gs>
            <a:gs pos="100000">
              <a:schemeClr val="phClr">
                <a:tint val="75000"/>
                <a:satMod val="20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atMod val="14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52400"/>
            <a:contourClr>
              <a:schemeClr val="phClr"/>
            </a:contourClr>
          </a:sp3d>
        </a:effectStyle>
        <a:effectStyle>
          <a:effectLst>
            <a:reflection blurRad="12700" stA="26000" endPos="28000" dist="38100" dir="5400000" sy="-100000"/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90500" h="1016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3000"/>
                <a:satMod val="1550000"/>
              </a:schemeClr>
            </a:gs>
            <a:gs pos="1000">
              <a:schemeClr val="phClr">
                <a:tint val="48000"/>
                <a:satMod val="155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r="210000" b="300000"/>
          </a:path>
        </a:gradFill>
        <a:gradFill rotWithShape="1">
          <a:gsLst>
            <a:gs pos="5000">
              <a:schemeClr val="phClr">
                <a:tint val="38000"/>
                <a:satMod val="1800000"/>
              </a:schemeClr>
            </a:gs>
            <a:gs pos="5000">
              <a:schemeClr val="phClr">
                <a:tint val="40000"/>
                <a:satMod val="180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l="20000" t="30000" r="13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lerik Academy Theme" id="{CC62B882-3A46-4F72-8436-1D7407ADFF02}" vid="{92E024D1-C2BF-4AF7-8ED1-5C666C82BD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13820</TotalTime>
  <Words>2670</Words>
  <Application>Microsoft Office PowerPoint</Application>
  <PresentationFormat>On-screen Show (4:3)</PresentationFormat>
  <Paragraphs>555</Paragraphs>
  <Slides>78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7" baseType="lpstr">
      <vt:lpstr>Arial</vt:lpstr>
      <vt:lpstr>Calibri</vt:lpstr>
      <vt:lpstr>Cambria</vt:lpstr>
      <vt:lpstr>Consolas</vt:lpstr>
      <vt:lpstr>Corbel</vt:lpstr>
      <vt:lpstr>Courier New</vt:lpstr>
      <vt:lpstr>Wingdings</vt:lpstr>
      <vt:lpstr>Wingdings 2</vt:lpstr>
      <vt:lpstr>Telerik Academy Theme</vt:lpstr>
      <vt:lpstr>Defect-based and  Experience-based Techniques</vt:lpstr>
      <vt:lpstr>The Lectors</vt:lpstr>
      <vt:lpstr>Table of Contents</vt:lpstr>
      <vt:lpstr>Defect Taxonomies</vt:lpstr>
      <vt:lpstr>Classify Those Cars!</vt:lpstr>
      <vt:lpstr>Possible Solution?</vt:lpstr>
      <vt:lpstr>Possible Solution? (2)</vt:lpstr>
      <vt:lpstr>But maybe you don’t need to!</vt:lpstr>
      <vt:lpstr>Taxonomy in Computer Science</vt:lpstr>
      <vt:lpstr>Taxonomy in Software Testing</vt:lpstr>
      <vt:lpstr>Defect Taxonomy</vt:lpstr>
      <vt:lpstr>Purpose of a Defect Taxonomy</vt:lpstr>
      <vt:lpstr>Defect-based Testing</vt:lpstr>
      <vt:lpstr>The Defect-based Technique</vt:lpstr>
      <vt:lpstr>Defect Based Testing Coverage</vt:lpstr>
      <vt:lpstr>Brainstorming Test Ideas</vt:lpstr>
      <vt:lpstr>What are the different ways an e-commerce shopping card can fail?</vt:lpstr>
      <vt:lpstr>Brainstorming session </vt:lpstr>
      <vt:lpstr>Brainstorming Test Ideas - Challenges</vt:lpstr>
      <vt:lpstr>Brainstorming session (2) </vt:lpstr>
      <vt:lpstr>Testing Techniques Chart</vt:lpstr>
      <vt:lpstr>Experience-based Techniques</vt:lpstr>
      <vt:lpstr>Experience-based Techniques</vt:lpstr>
      <vt:lpstr>Checklist Testing</vt:lpstr>
      <vt:lpstr>What is Checklist Testing?</vt:lpstr>
      <vt:lpstr>What is Checklist Testing? (2)</vt:lpstr>
      <vt:lpstr>Theme Centered Organization</vt:lpstr>
      <vt:lpstr>Exemplary Checklist</vt:lpstr>
      <vt:lpstr>Exemplary Checklist (2)</vt:lpstr>
      <vt:lpstr>Advantages of Checklist Testing</vt:lpstr>
      <vt:lpstr>Error Guessing</vt:lpstr>
      <vt:lpstr>What is Error Guessing?</vt:lpstr>
      <vt:lpstr>PowerPoint Presentation</vt:lpstr>
      <vt:lpstr>Error “guessing” </vt:lpstr>
      <vt:lpstr>Objectives of Error Guessing</vt:lpstr>
      <vt:lpstr>PowerPoint Presentation</vt:lpstr>
      <vt:lpstr>PowerPoint Presentation</vt:lpstr>
      <vt:lpstr>Improve your technical understanding</vt:lpstr>
      <vt:lpstr>Look for errors not only in the code</vt:lpstr>
      <vt:lpstr>Experience Required</vt:lpstr>
      <vt:lpstr>Experience Required (2)</vt:lpstr>
      <vt:lpstr>Effectiveness</vt:lpstr>
      <vt:lpstr>Why using it?</vt:lpstr>
      <vt:lpstr>Exploratory Testing</vt:lpstr>
      <vt:lpstr>Exploratory Testing</vt:lpstr>
      <vt:lpstr>What is Exploratory Testing?</vt:lpstr>
      <vt:lpstr>What is Exploratory Testing? (2)</vt:lpstr>
      <vt:lpstr>What is Exploratory Testing?(3)</vt:lpstr>
      <vt:lpstr>What is Exploratory Testing?(4)</vt:lpstr>
      <vt:lpstr>When we are doing E.T.</vt:lpstr>
      <vt:lpstr>How we are doing it?</vt:lpstr>
      <vt:lpstr>Exploratory vs. Ad hoc Testing</vt:lpstr>
      <vt:lpstr>Control as You Test</vt:lpstr>
      <vt:lpstr>It is like playing chess</vt:lpstr>
      <vt:lpstr>PowerPoint Presentation</vt:lpstr>
      <vt:lpstr>Exploratory Testing Styles</vt:lpstr>
      <vt:lpstr>Intuitive Styles</vt:lpstr>
      <vt:lpstr>Learning Dominant Styles</vt:lpstr>
      <vt:lpstr>Systematic Styles</vt:lpstr>
      <vt:lpstr>Regression Styles</vt:lpstr>
      <vt:lpstr>Scripted vs. Exploratory Testing</vt:lpstr>
      <vt:lpstr>Scripted Testing</vt:lpstr>
      <vt:lpstr>Benefits of Scripting Testing</vt:lpstr>
      <vt:lpstr>Drawbacks of Scripting Testing</vt:lpstr>
      <vt:lpstr>Drawbacks of  Scripting Testing (2)</vt:lpstr>
      <vt:lpstr>Exploratory Testing</vt:lpstr>
      <vt:lpstr>Exploratory Testing (2)</vt:lpstr>
      <vt:lpstr>Scripted vs. Exploratory Testing</vt:lpstr>
      <vt:lpstr>Concerns with Exploratory Testing</vt:lpstr>
      <vt:lpstr>Session-Based Test Management</vt:lpstr>
      <vt:lpstr>Session-Based Test Management</vt:lpstr>
      <vt:lpstr>Session-Based Test Management Example </vt:lpstr>
      <vt:lpstr>Session-Based Test Management Example</vt:lpstr>
      <vt:lpstr>Exploratory Testing Mind Maps </vt:lpstr>
      <vt:lpstr>Balancing Scripted Testing and Exploratory Testing</vt:lpstr>
      <vt:lpstr>Defect-based and  Experience-based Techniques</vt:lpstr>
      <vt:lpstr>References</vt:lpstr>
      <vt:lpstr>Free Trainings @ Telerik Academy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Defect Taxonomies,  Checklist Testing,  Error Guessing and Exploratory Testing</dc:title>
  <dc:creator>Asya Georgieva</dc:creator>
  <cp:lastModifiedBy>Asya Georgieva</cp:lastModifiedBy>
  <cp:revision>210</cp:revision>
  <dcterms:created xsi:type="dcterms:W3CDTF">2013-07-08T11:50:28Z</dcterms:created>
  <dcterms:modified xsi:type="dcterms:W3CDTF">2016-01-06T09:47:01Z</dcterms:modified>
</cp:coreProperties>
</file>

<file path=docProps/thumbnail.jpeg>
</file>